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8.xml" ContentType="application/vnd.openxmlformats-officedocument.presentationml.slide+xml"/>
  <Override PartName="/ppt/slides/slide49.xml" ContentType="application/vnd.openxmlformats-officedocument.presentationml.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1"/>
  </p:sldMasterIdLst>
  <p:notesMasterIdLst>
    <p:notesMasterId r:id="rId58"/>
  </p:notesMasterIdLst>
  <p:sldIdLst>
    <p:sldId id="3602" r:id="rId2"/>
    <p:sldId id="3603" r:id="rId3"/>
    <p:sldId id="3606" r:id="rId4"/>
    <p:sldId id="3607" r:id="rId5"/>
    <p:sldId id="3615" r:id="rId6"/>
    <p:sldId id="3616" r:id="rId7"/>
    <p:sldId id="3742" r:id="rId8"/>
    <p:sldId id="3741" r:id="rId9"/>
    <p:sldId id="3618" r:id="rId10"/>
    <p:sldId id="3620" r:id="rId11"/>
    <p:sldId id="3621" r:id="rId12"/>
    <p:sldId id="3619" r:id="rId13"/>
    <p:sldId id="3740" r:id="rId14"/>
    <p:sldId id="3613" r:id="rId15"/>
    <p:sldId id="3737" r:id="rId16"/>
    <p:sldId id="3611" r:id="rId17"/>
    <p:sldId id="3605" r:id="rId18"/>
    <p:sldId id="3626" r:id="rId19"/>
    <p:sldId id="3627" r:id="rId20"/>
    <p:sldId id="3628" r:id="rId21"/>
    <p:sldId id="3629" r:id="rId22"/>
    <p:sldId id="3734" r:id="rId23"/>
    <p:sldId id="3630" r:id="rId24"/>
    <p:sldId id="3632" r:id="rId25"/>
    <p:sldId id="3631" r:id="rId26"/>
    <p:sldId id="3636" r:id="rId27"/>
    <p:sldId id="3633" r:id="rId28"/>
    <p:sldId id="3634" r:id="rId29"/>
    <p:sldId id="3637" r:id="rId30"/>
    <p:sldId id="3638" r:id="rId31"/>
    <p:sldId id="3635" r:id="rId32"/>
    <p:sldId id="3639" r:id="rId33"/>
    <p:sldId id="3641" r:id="rId34"/>
    <p:sldId id="3646" r:id="rId35"/>
    <p:sldId id="3640" r:id="rId36"/>
    <p:sldId id="3744" r:id="rId37"/>
    <p:sldId id="3645" r:id="rId38"/>
    <p:sldId id="3739" r:id="rId39"/>
    <p:sldId id="3647" r:id="rId40"/>
    <p:sldId id="3644" r:id="rId41"/>
    <p:sldId id="3649" r:id="rId42"/>
    <p:sldId id="3653" r:id="rId43"/>
    <p:sldId id="3654" r:id="rId44"/>
    <p:sldId id="3655" r:id="rId45"/>
    <p:sldId id="3658" r:id="rId46"/>
    <p:sldId id="3659" r:id="rId47"/>
    <p:sldId id="3662" r:id="rId48"/>
    <p:sldId id="3663" r:id="rId49"/>
    <p:sldId id="3664" r:id="rId50"/>
    <p:sldId id="3731" r:id="rId51"/>
    <p:sldId id="3733" r:id="rId52"/>
    <p:sldId id="3657" r:id="rId53"/>
    <p:sldId id="3661" r:id="rId54"/>
    <p:sldId id="3665" r:id="rId55"/>
    <p:sldId id="3666" r:id="rId56"/>
    <p:sldId id="3743" r:id="rId5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FF9966"/>
    <a:srgbClr val="E6E6E6"/>
    <a:srgbClr val="00B0F0"/>
    <a:srgbClr val="000000"/>
  </p:clrMru>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97" autoAdjust="0"/>
    <p:restoredTop sz="91969" autoAdjust="0"/>
  </p:normalViewPr>
  <p:slideViewPr>
    <p:cSldViewPr>
      <p:cViewPr>
        <p:scale>
          <a:sx n="75" d="100"/>
          <a:sy n="75" d="100"/>
        </p:scale>
        <p:origin x="-561" y="486"/>
      </p:cViewPr>
      <p:guideLst>
        <p:guide orient="horz" pos="2160"/>
        <p:guide pos="2880"/>
      </p:guideLst>
    </p:cSldViewPr>
  </p:slideViewPr>
  <p:outlineViewPr>
    <p:cViewPr>
      <p:scale>
        <a:sx n="33" d="100"/>
        <a:sy n="33" d="100"/>
      </p:scale>
      <p:origin x="0" y="263873"/>
    </p:cViewPr>
  </p:outlineViewPr>
  <p:notesTextViewPr>
    <p:cViewPr>
      <p:scale>
        <a:sx n="100" d="100"/>
        <a:sy n="100" d="100"/>
      </p:scale>
      <p:origin x="0" y="0"/>
    </p:cViewPr>
  </p:notesTextViewPr>
  <p:sorterViewPr>
    <p:cViewPr>
      <p:scale>
        <a:sx n="66" d="100"/>
        <a:sy n="66" d="100"/>
      </p:scale>
      <p:origin x="0" y="40671"/>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D27110E-B6F6-4E74-AA08-6D851F2EFC36}" type="datetimeFigureOut">
              <a:rPr lang="zh-CN" altLang="en-US" smtClean="0"/>
              <a:pPr/>
              <a:t>2020/4/7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CD81C2-8C9E-49FB-973C-0224003C83D6}"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gi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gi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gif"/><Relationship Id="rId4" Type="http://schemas.openxmlformats.org/officeDocument/2006/relationships/image" Target="../media/image2.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gif"/><Relationship Id="rId4" Type="http://schemas.openxmlformats.org/officeDocument/2006/relationships/image" Target="../media/image2.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7" name="Rectangle 6"/>
          <p:cNvSpPr/>
          <p:nvPr/>
        </p:nvSpPr>
        <p:spPr>
          <a:xfrm>
            <a:off x="0" y="0"/>
            <a:ext cx="9144000" cy="2514600"/>
          </a:xfrm>
          <a:prstGeom prst="rect">
            <a:avLst/>
          </a:prstGeom>
          <a:solidFill>
            <a:srgbClr val="102E5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0" y="6553200"/>
            <a:ext cx="9144000" cy="304800"/>
          </a:xfrm>
          <a:prstGeom prst="rect">
            <a:avLst/>
          </a:prstGeom>
          <a:solidFill>
            <a:srgbClr val="9E8C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0" y="6451600"/>
            <a:ext cx="9144000" cy="76200"/>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0" y="2590800"/>
            <a:ext cx="3768892"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bg1">
                  <a:lumMod val="65000"/>
                </a:schemeClr>
              </a:solidFill>
            </a:endParaRPr>
          </a:p>
        </p:txBody>
      </p:sp>
      <p:sp>
        <p:nvSpPr>
          <p:cNvPr id="18" name="Rectangle 17"/>
          <p:cNvSpPr/>
          <p:nvPr/>
        </p:nvSpPr>
        <p:spPr>
          <a:xfrm>
            <a:off x="3852060" y="2590800"/>
            <a:ext cx="2286000"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226864" y="2590800"/>
            <a:ext cx="2917136"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3044352" y="5173652"/>
            <a:ext cx="5641337" cy="593737"/>
          </a:xfrm>
        </p:spPr>
        <p:txBody>
          <a:bodyPr/>
          <a:lstStyle>
            <a:lvl1pPr marL="0" indent="0" algn="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en-US" dirty="0"/>
          </a:p>
        </p:txBody>
      </p:sp>
      <p:sp>
        <p:nvSpPr>
          <p:cNvPr id="31" name="Rectangle 4"/>
          <p:cNvSpPr>
            <a:spLocks noGrp="1" noChangeArrowheads="1"/>
          </p:cNvSpPr>
          <p:nvPr>
            <p:ph type="dt" sz="half" idx="2"/>
          </p:nvPr>
        </p:nvSpPr>
        <p:spPr bwMode="auto">
          <a:xfrm>
            <a:off x="109536" y="4197659"/>
            <a:ext cx="931864" cy="28120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100">
                <a:latin typeface="Calibri"/>
                <a:cs typeface="Calibri"/>
              </a:defRPr>
            </a:lvl1pPr>
          </a:lstStyle>
          <a:p>
            <a:fld id="{8DD25157-6A89-4DDB-8DAA-2EF9268DCE65}" type="datetime1">
              <a:rPr lang="zh-CN" altLang="en-US" smtClean="0"/>
              <a:pPr/>
              <a:t>2020/4/7</a:t>
            </a:fld>
            <a:endParaRPr lang="en-US" dirty="0"/>
          </a:p>
        </p:txBody>
      </p:sp>
      <p:sp>
        <p:nvSpPr>
          <p:cNvPr id="30" name="标题 29"/>
          <p:cNvSpPr>
            <a:spLocks noGrp="1"/>
          </p:cNvSpPr>
          <p:nvPr>
            <p:ph type="title"/>
          </p:nvPr>
        </p:nvSpPr>
        <p:spPr/>
        <p:txBody>
          <a:bodyPr/>
          <a:lstStyle/>
          <a:p>
            <a:r>
              <a:rPr lang="zh-CN" altLang="en-US" smtClean="0"/>
              <a:t>单击此处编辑母版标题样式</a:t>
            </a:r>
            <a:endParaRPr lang="zh-CN" altLang="en-US"/>
          </a:p>
        </p:txBody>
      </p:sp>
      <p:pic>
        <p:nvPicPr>
          <p:cNvPr id="11" name="Picture 2" descr="https://www.synopsys.com/content/dam/synopsys/solutions/spotlights/Solutions_FinFET_Spotlight.jpg.imgw.365.219.jpg"/>
          <p:cNvPicPr>
            <a:picLocks noChangeAspect="1" noChangeArrowheads="1"/>
          </p:cNvPicPr>
          <p:nvPr userDrawn="1"/>
        </p:nvPicPr>
        <p:blipFill>
          <a:blip r:embed="rId2" cstate="print"/>
          <a:srcRect/>
          <a:stretch>
            <a:fillRect/>
          </a:stretch>
        </p:blipFill>
        <p:spPr bwMode="auto">
          <a:xfrm>
            <a:off x="-36512" y="2564904"/>
            <a:ext cx="3779912" cy="1656184"/>
          </a:xfrm>
          <a:prstGeom prst="rect">
            <a:avLst/>
          </a:prstGeom>
          <a:noFill/>
        </p:spPr>
      </p:pic>
      <p:pic>
        <p:nvPicPr>
          <p:cNvPr id="14" name="Picture 4" descr="https://static.mentor-cdn.com/mentor2/images/illustrations/fv/cookbook-artwork.jpg"/>
          <p:cNvPicPr>
            <a:picLocks noChangeAspect="1" noChangeArrowheads="1"/>
          </p:cNvPicPr>
          <p:nvPr userDrawn="1"/>
        </p:nvPicPr>
        <p:blipFill>
          <a:blip r:embed="rId3" cstate="print"/>
          <a:srcRect/>
          <a:stretch>
            <a:fillRect/>
          </a:stretch>
        </p:blipFill>
        <p:spPr bwMode="auto">
          <a:xfrm>
            <a:off x="3851920" y="2564904"/>
            <a:ext cx="2306679" cy="1648561"/>
          </a:xfrm>
          <a:prstGeom prst="rect">
            <a:avLst/>
          </a:prstGeom>
          <a:noFill/>
        </p:spPr>
      </p:pic>
      <p:pic>
        <p:nvPicPr>
          <p:cNvPr id="15" name="Picture 6" descr="Related image"/>
          <p:cNvPicPr>
            <a:picLocks noChangeAspect="1" noChangeArrowheads="1"/>
          </p:cNvPicPr>
          <p:nvPr userDrawn="1"/>
        </p:nvPicPr>
        <p:blipFill>
          <a:blip r:embed="rId4" cstate="print"/>
          <a:srcRect/>
          <a:stretch>
            <a:fillRect/>
          </a:stretch>
        </p:blipFill>
        <p:spPr bwMode="auto">
          <a:xfrm>
            <a:off x="6228184" y="2564904"/>
            <a:ext cx="2915816" cy="1656184"/>
          </a:xfrm>
          <a:prstGeom prst="rect">
            <a:avLst/>
          </a:prstGeom>
          <a:noFill/>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9" name="页脚占位符 13"/>
          <p:cNvSpPr>
            <a:spLocks noGrp="1"/>
          </p:cNvSpPr>
          <p:nvPr>
            <p:ph type="ftr" sz="quarter" idx="10"/>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10" name="日期占位符 18"/>
          <p:cNvSpPr>
            <a:spLocks noGrp="1"/>
          </p:cNvSpPr>
          <p:nvPr>
            <p:ph type="dt" sz="half" idx="11"/>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A49C321D-02AD-4A92-87D9-075632A1D6E6}" type="datetime1">
              <a:rPr lang="zh-CN" altLang="en-US" smtClean="0"/>
              <a:pPr/>
              <a:t>2020/4/7</a:t>
            </a:fld>
            <a:endParaRPr lang="zh-CN" altLang="en-US" dirty="0"/>
          </a:p>
        </p:txBody>
      </p:sp>
      <p:sp>
        <p:nvSpPr>
          <p:cNvPr id="13" name="灯片编号占位符 19"/>
          <p:cNvSpPr>
            <a:spLocks noGrp="1"/>
          </p:cNvSpPr>
          <p:nvPr>
            <p:ph type="sldNum" sz="quarter" idx="12"/>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6" name="TextBox 5"/>
          <p:cNvSpPr txBox="1"/>
          <p:nvPr/>
        </p:nvSpPr>
        <p:spPr>
          <a:xfrm>
            <a:off x="2411760" y="2636912"/>
            <a:ext cx="3456384" cy="646331"/>
          </a:xfrm>
          <a:prstGeom prst="rect">
            <a:avLst/>
          </a:prstGeom>
          <a:noFill/>
        </p:spPr>
        <p:txBody>
          <a:bodyPr wrap="square" rtlCol="0">
            <a:spAutoFit/>
          </a:bodyPr>
          <a:lstStyle/>
          <a:p>
            <a:r>
              <a:rPr lang="en-US" altLang="zh-CN" dirty="0" smtClean="0">
                <a:latin typeface="Broadway" pitchFamily="82" charset="0"/>
              </a:rPr>
              <a:t>HITMEC</a:t>
            </a:r>
          </a:p>
          <a:p>
            <a:r>
              <a:rPr lang="en-US" altLang="zh-CN" dirty="0" smtClean="0"/>
              <a:t>  </a:t>
            </a:r>
            <a:r>
              <a:rPr lang="zh-CN" altLang="en-US" dirty="0" smtClean="0">
                <a:latin typeface="隶书" pitchFamily="49" charset="-122"/>
                <a:ea typeface="隶书" pitchFamily="49" charset="-122"/>
              </a:rPr>
              <a:t>哈尔滨工业大学微电子中心</a:t>
            </a:r>
            <a:endParaRPr lang="zh-CN" altLang="en-US" dirty="0">
              <a:latin typeface="隶书" pitchFamily="49" charset="-122"/>
              <a:ea typeface="隶书" pitchFamily="49" charset="-122"/>
            </a:endParaRPr>
          </a:p>
        </p:txBody>
      </p:sp>
      <p:sp>
        <p:nvSpPr>
          <p:cNvPr id="7" name="TextBox 6"/>
          <p:cNvSpPr txBox="1"/>
          <p:nvPr/>
        </p:nvSpPr>
        <p:spPr>
          <a:xfrm>
            <a:off x="6588224" y="2276872"/>
            <a:ext cx="738664" cy="3024336"/>
          </a:xfrm>
          <a:prstGeom prst="rect">
            <a:avLst/>
          </a:prstGeom>
          <a:noFill/>
        </p:spPr>
        <p:txBody>
          <a:bodyPr vert="eaVert" wrap="square" rtlCol="0">
            <a:spAutoFit/>
          </a:bodyPr>
          <a:lstStyle/>
          <a:p>
            <a:r>
              <a:rPr lang="zh-CN" altLang="en-US" dirty="0" smtClean="0">
                <a:solidFill>
                  <a:schemeClr val="bg1"/>
                </a:solidFill>
                <a:latin typeface="隶书" pitchFamily="49" charset="-122"/>
                <a:ea typeface="隶书" pitchFamily="49" charset="-122"/>
              </a:rPr>
              <a:t> </a:t>
            </a:r>
            <a:r>
              <a:rPr lang="zh-CN" altLang="en-US" dirty="0" smtClean="0">
                <a:solidFill>
                  <a:schemeClr val="tx1"/>
                </a:solidFill>
                <a:latin typeface="隶书" pitchFamily="49" charset="-122"/>
                <a:ea typeface="隶书" pitchFamily="49" charset="-122"/>
              </a:rPr>
              <a:t> </a:t>
            </a:r>
            <a:r>
              <a:rPr lang="zh-CN" altLang="en-US" sz="1600" dirty="0" smtClean="0">
                <a:solidFill>
                  <a:schemeClr val="tx1"/>
                </a:solidFill>
                <a:latin typeface="隶书" pitchFamily="49" charset="-122"/>
                <a:ea typeface="隶书" pitchFamily="49" charset="-122"/>
              </a:rPr>
              <a:t>哈尔滨工业大学微电子中心</a:t>
            </a:r>
            <a:endParaRPr lang="en-US" altLang="zh-CN" sz="1600" dirty="0" smtClean="0">
              <a:solidFill>
                <a:schemeClr val="tx1"/>
              </a:solidFill>
              <a:latin typeface="Broadway" pitchFamily="82" charset="0"/>
            </a:endParaRPr>
          </a:p>
          <a:p>
            <a:r>
              <a:rPr lang="en-US" altLang="zh-CN" sz="1600" dirty="0" smtClean="0">
                <a:solidFill>
                  <a:schemeClr val="tx1"/>
                </a:solidFill>
                <a:latin typeface="Broadway" pitchFamily="82" charset="0"/>
              </a:rPr>
              <a:t>HITMEC</a:t>
            </a:r>
            <a:r>
              <a:rPr lang="en-US" altLang="zh-CN" dirty="0" smtClean="0">
                <a:solidFill>
                  <a:schemeClr val="tx1"/>
                </a:solidFill>
              </a:rPr>
              <a:t> </a:t>
            </a:r>
            <a:endParaRPr lang="zh-CN" altLang="en-US" dirty="0">
              <a:solidFill>
                <a:schemeClr val="tx1"/>
              </a:solidFill>
              <a:latin typeface="隶书" pitchFamily="49" charset="-122"/>
              <a:ea typeface="隶书" pitchFamily="49" charset="-122"/>
            </a:endParaRPr>
          </a:p>
        </p:txBody>
      </p:sp>
      <p:sp>
        <p:nvSpPr>
          <p:cNvPr id="8" name="Rectangle 5"/>
          <p:cNvSpPr txBox="1">
            <a:spLocks noChangeArrowheads="1"/>
          </p:cNvSpPr>
          <p:nvPr/>
        </p:nvSpPr>
        <p:spPr bwMode="auto">
          <a:xfrm>
            <a:off x="1907704" y="4581128"/>
            <a:ext cx="3707904" cy="28466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FFFFFF"/>
                </a:solidFill>
                <a:latin typeface="Calibri"/>
                <a:cs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tx1"/>
                </a:solidFill>
                <a:effectLst/>
                <a:uLnTx/>
                <a:uFillTx/>
                <a:latin typeface="Broadway" pitchFamily="82" charset="0"/>
                <a:ea typeface="+mn-ea"/>
                <a:cs typeface="Calibri"/>
              </a:rPr>
              <a:t>HITMEC</a:t>
            </a:r>
            <a:r>
              <a:rPr kumimoji="0" lang="en-US" sz="1400" b="0" i="0" u="none" strike="noStrike" kern="1200" cap="none" spc="0" normalizeH="0" baseline="0" noProof="0" dirty="0" smtClean="0">
                <a:ln>
                  <a:noFill/>
                </a:ln>
                <a:solidFill>
                  <a:schemeClr val="tx1"/>
                </a:solidFill>
                <a:effectLst/>
                <a:uLnTx/>
                <a:uFillTx/>
                <a:latin typeface="Calibri"/>
                <a:ea typeface="+mn-ea"/>
                <a:cs typeface="Calibri"/>
              </a:rPr>
              <a:t>         </a:t>
            </a:r>
            <a:r>
              <a:rPr kumimoji="0" lang="zh-CN" altLang="en-US" sz="1400" b="0" i="0" u="none" strike="noStrike" kern="1200" cap="none" spc="0" normalizeH="0" baseline="0" noProof="0" dirty="0" smtClean="0">
                <a:ln>
                  <a:noFill/>
                </a:ln>
                <a:solidFill>
                  <a:schemeClr val="tx1"/>
                </a:solidFill>
                <a:effectLst/>
                <a:uLnTx/>
                <a:uFillTx/>
                <a:latin typeface="隶书" pitchFamily="49" charset="-122"/>
                <a:ea typeface="隶书" pitchFamily="49" charset="-122"/>
                <a:cs typeface="Calibri"/>
              </a:rPr>
              <a:t>哈尔滨工业大学微电子中心</a:t>
            </a:r>
            <a:endParaRPr kumimoji="0" lang="en-US" sz="1400" b="0" i="0" u="none" strike="noStrike" kern="1200" cap="none" spc="0" normalizeH="0" baseline="0" noProof="0" dirty="0">
              <a:ln>
                <a:noFill/>
              </a:ln>
              <a:solidFill>
                <a:schemeClr val="tx1"/>
              </a:solidFill>
              <a:effectLst/>
              <a:uLnTx/>
              <a:uFillTx/>
              <a:latin typeface="隶书" pitchFamily="49" charset="-122"/>
              <a:ea typeface="隶书" pitchFamily="49" charset="-122"/>
              <a:cs typeface="Calibri"/>
            </a:endParaRPr>
          </a:p>
        </p:txBody>
      </p:sp>
      <p:sp>
        <p:nvSpPr>
          <p:cNvPr id="11"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12" name="日期占位符 18"/>
          <p:cNvSpPr>
            <a:spLocks noGrp="1"/>
          </p:cNvSpPr>
          <p:nvPr>
            <p:ph type="dt" sz="half" idx="2"/>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D14C4A7C-F5F0-42F5-8084-60EB62B0FB24}" type="datetime1">
              <a:rPr lang="zh-CN" altLang="en-US" smtClean="0"/>
              <a:pPr/>
              <a:t>2020/4/7</a:t>
            </a:fld>
            <a:endParaRPr lang="zh-CN" altLang="en-US" dirty="0"/>
          </a:p>
        </p:txBody>
      </p:sp>
      <p:sp>
        <p:nvSpPr>
          <p:cNvPr id="13" name="灯片编号占位符 19"/>
          <p:cNvSpPr>
            <a:spLocks noGrp="1"/>
          </p:cNvSpPr>
          <p:nvPr>
            <p:ph type="sldNum" sz="quarter" idx="4"/>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
        <p:nvSpPr>
          <p:cNvPr id="9" name="TextBox 8"/>
          <p:cNvSpPr txBox="1"/>
          <p:nvPr/>
        </p:nvSpPr>
        <p:spPr>
          <a:xfrm>
            <a:off x="2411760" y="2636912"/>
            <a:ext cx="3456384" cy="646331"/>
          </a:xfrm>
          <a:prstGeom prst="rect">
            <a:avLst/>
          </a:prstGeom>
          <a:noFill/>
        </p:spPr>
        <p:txBody>
          <a:bodyPr wrap="square" rtlCol="0">
            <a:spAutoFit/>
          </a:bodyPr>
          <a:lstStyle/>
          <a:p>
            <a:r>
              <a:rPr lang="en-US" altLang="zh-CN" dirty="0" smtClean="0">
                <a:latin typeface="Broadway" pitchFamily="82" charset="0"/>
              </a:rPr>
              <a:t>HITMEC</a:t>
            </a:r>
          </a:p>
          <a:p>
            <a:r>
              <a:rPr lang="en-US" altLang="zh-CN" dirty="0" smtClean="0"/>
              <a:t>  </a:t>
            </a:r>
            <a:r>
              <a:rPr lang="zh-CN" altLang="en-US" dirty="0" smtClean="0">
                <a:latin typeface="隶书" pitchFamily="49" charset="-122"/>
                <a:ea typeface="隶书" pitchFamily="49" charset="-122"/>
              </a:rPr>
              <a:t>哈尔滨工业大学微电子中心</a:t>
            </a:r>
            <a:endParaRPr lang="zh-CN" altLang="en-US" dirty="0">
              <a:latin typeface="隶书" pitchFamily="49" charset="-122"/>
              <a:ea typeface="隶书" pitchFamily="49" charset="-122"/>
            </a:endParaRPr>
          </a:p>
        </p:txBody>
      </p:sp>
      <p:sp>
        <p:nvSpPr>
          <p:cNvPr id="10" name="TextBox 9"/>
          <p:cNvSpPr txBox="1"/>
          <p:nvPr/>
        </p:nvSpPr>
        <p:spPr>
          <a:xfrm>
            <a:off x="6588224" y="2276872"/>
            <a:ext cx="738664" cy="3024336"/>
          </a:xfrm>
          <a:prstGeom prst="rect">
            <a:avLst/>
          </a:prstGeom>
          <a:noFill/>
        </p:spPr>
        <p:txBody>
          <a:bodyPr vert="eaVert" wrap="square" rtlCol="0">
            <a:spAutoFit/>
          </a:bodyPr>
          <a:lstStyle/>
          <a:p>
            <a:r>
              <a:rPr lang="zh-CN" altLang="en-US" dirty="0" smtClean="0">
                <a:solidFill>
                  <a:schemeClr val="bg1"/>
                </a:solidFill>
                <a:latin typeface="隶书" pitchFamily="49" charset="-122"/>
                <a:ea typeface="隶书" pitchFamily="49" charset="-122"/>
              </a:rPr>
              <a:t> </a:t>
            </a:r>
            <a:r>
              <a:rPr lang="zh-CN" altLang="en-US" dirty="0" smtClean="0">
                <a:solidFill>
                  <a:schemeClr val="tx1"/>
                </a:solidFill>
                <a:latin typeface="隶书" pitchFamily="49" charset="-122"/>
                <a:ea typeface="隶书" pitchFamily="49" charset="-122"/>
              </a:rPr>
              <a:t> </a:t>
            </a:r>
            <a:r>
              <a:rPr lang="zh-CN" altLang="en-US" sz="1600" dirty="0" smtClean="0">
                <a:solidFill>
                  <a:schemeClr val="tx1"/>
                </a:solidFill>
                <a:latin typeface="隶书" pitchFamily="49" charset="-122"/>
                <a:ea typeface="隶书" pitchFamily="49" charset="-122"/>
              </a:rPr>
              <a:t>哈尔滨工业大学微电子中心</a:t>
            </a:r>
            <a:endParaRPr lang="en-US" altLang="zh-CN" sz="1600" dirty="0" smtClean="0">
              <a:solidFill>
                <a:schemeClr val="tx1"/>
              </a:solidFill>
              <a:latin typeface="Broadway" pitchFamily="82" charset="0"/>
            </a:endParaRPr>
          </a:p>
          <a:p>
            <a:r>
              <a:rPr lang="en-US" altLang="zh-CN" sz="1600" dirty="0" smtClean="0">
                <a:solidFill>
                  <a:schemeClr val="tx1"/>
                </a:solidFill>
                <a:latin typeface="Broadway" pitchFamily="82" charset="0"/>
              </a:rPr>
              <a:t>HITMEC</a:t>
            </a:r>
            <a:r>
              <a:rPr lang="en-US" altLang="zh-CN" dirty="0" smtClean="0">
                <a:solidFill>
                  <a:schemeClr val="tx1"/>
                </a:solidFill>
              </a:rPr>
              <a:t> </a:t>
            </a:r>
            <a:endParaRPr lang="zh-CN" altLang="en-US" dirty="0">
              <a:solidFill>
                <a:schemeClr val="tx1"/>
              </a:solidFill>
              <a:latin typeface="隶书" pitchFamily="49" charset="-122"/>
              <a:ea typeface="隶书" pitchFamily="49" charset="-122"/>
            </a:endParaRPr>
          </a:p>
        </p:txBody>
      </p:sp>
      <p:sp>
        <p:nvSpPr>
          <p:cNvPr id="14" name="Rectangle 5"/>
          <p:cNvSpPr txBox="1">
            <a:spLocks noChangeArrowheads="1"/>
          </p:cNvSpPr>
          <p:nvPr/>
        </p:nvSpPr>
        <p:spPr bwMode="auto">
          <a:xfrm>
            <a:off x="1907704" y="4581128"/>
            <a:ext cx="3707904" cy="28466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FFFFFF"/>
                </a:solidFill>
                <a:latin typeface="Calibri"/>
                <a:cs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tx1"/>
                </a:solidFill>
                <a:effectLst/>
                <a:uLnTx/>
                <a:uFillTx/>
                <a:latin typeface="Broadway" pitchFamily="82" charset="0"/>
                <a:ea typeface="+mn-ea"/>
                <a:cs typeface="Calibri"/>
              </a:rPr>
              <a:t>HITMEC</a:t>
            </a:r>
            <a:r>
              <a:rPr kumimoji="0" lang="en-US" sz="1400" b="0" i="0" u="none" strike="noStrike" kern="1200" cap="none" spc="0" normalizeH="0" baseline="0" noProof="0" dirty="0" smtClean="0">
                <a:ln>
                  <a:noFill/>
                </a:ln>
                <a:solidFill>
                  <a:schemeClr val="tx1"/>
                </a:solidFill>
                <a:effectLst/>
                <a:uLnTx/>
                <a:uFillTx/>
                <a:latin typeface="Calibri"/>
                <a:ea typeface="+mn-ea"/>
                <a:cs typeface="Calibri"/>
              </a:rPr>
              <a:t>         </a:t>
            </a:r>
            <a:r>
              <a:rPr kumimoji="0" lang="zh-CN" altLang="en-US" sz="1400" b="0" i="0" u="none" strike="noStrike" kern="1200" cap="none" spc="0" normalizeH="0" baseline="0" noProof="0" dirty="0" smtClean="0">
                <a:ln>
                  <a:noFill/>
                </a:ln>
                <a:solidFill>
                  <a:schemeClr val="tx1"/>
                </a:solidFill>
                <a:effectLst/>
                <a:uLnTx/>
                <a:uFillTx/>
                <a:latin typeface="隶书" pitchFamily="49" charset="-122"/>
                <a:ea typeface="隶书" pitchFamily="49" charset="-122"/>
                <a:cs typeface="Calibri"/>
              </a:rPr>
              <a:t>哈尔滨工业大学微电子中心</a:t>
            </a:r>
            <a:endParaRPr kumimoji="0" lang="en-US" sz="1400" b="0" i="0" u="none" strike="noStrike" kern="1200" cap="none" spc="0" normalizeH="0" baseline="0" noProof="0" dirty="0">
              <a:ln>
                <a:noFill/>
              </a:ln>
              <a:solidFill>
                <a:schemeClr val="tx1"/>
              </a:solidFill>
              <a:effectLst/>
              <a:uLnTx/>
              <a:uFillTx/>
              <a:latin typeface="隶书" pitchFamily="49" charset="-122"/>
              <a:ea typeface="隶书" pitchFamily="49" charset="-122"/>
              <a:cs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6" name="日期占位符 18"/>
          <p:cNvSpPr>
            <a:spLocks noGrp="1"/>
          </p:cNvSpPr>
          <p:nvPr>
            <p:ph type="dt" sz="half" idx="10"/>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9E1229EA-7BB7-4A0D-8146-CD73CFF39762}" type="datetime1">
              <a:rPr lang="zh-CN" altLang="en-US" smtClean="0"/>
              <a:pPr/>
              <a:t>2020/4/7</a:t>
            </a:fld>
            <a:endParaRPr lang="zh-CN" altLang="en-US" dirty="0"/>
          </a:p>
        </p:txBody>
      </p:sp>
      <p:sp>
        <p:nvSpPr>
          <p:cNvPr id="7" name="灯片编号占位符 19"/>
          <p:cNvSpPr>
            <a:spLocks noGrp="1"/>
          </p:cNvSpPr>
          <p:nvPr>
            <p:ph type="sldNum" sz="quarter" idx="4"/>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3E34953-CB40-4CE1-8557-668FB831FD19}" type="datetime1">
              <a:rPr lang="zh-CN" altLang="en-US" smtClean="0"/>
              <a:pPr/>
              <a:t>2020/4/7</a:t>
            </a:fld>
            <a:endParaRPr lang="zh-CN" altLang="en-US" dirty="0"/>
          </a:p>
        </p:txBody>
      </p:sp>
      <p:sp>
        <p:nvSpPr>
          <p:cNvPr id="4" name="灯片编号占位符 3"/>
          <p:cNvSpPr>
            <a:spLocks noGrp="1"/>
          </p:cNvSpPr>
          <p:nvPr>
            <p:ph type="sldNum" sz="quarter" idx="11"/>
          </p:nvPr>
        </p:nvSpPr>
        <p:spPr/>
        <p:txBody>
          <a:bodyPr/>
          <a:lstStyle/>
          <a:p>
            <a:fld id="{A338FCAA-36CC-4D26-969D-37C385A45958}" type="slidenum">
              <a:rPr lang="zh-CN" altLang="en-US" smtClean="0"/>
              <a:pPr/>
              <a:t>‹#›</a:t>
            </a:fld>
            <a:endParaRPr lang="zh-CN" altLang="en-US" dirty="0"/>
          </a:p>
        </p:txBody>
      </p:sp>
      <p:sp>
        <p:nvSpPr>
          <p:cNvPr id="5"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7"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8" name="日期占位符 18"/>
          <p:cNvSpPr>
            <a:spLocks noGrp="1"/>
          </p:cNvSpPr>
          <p:nvPr>
            <p:ph type="dt" sz="half" idx="10"/>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03AEFB9A-3B9B-403C-8E74-9A0053B5C4A4}" type="datetime1">
              <a:rPr lang="zh-CN" altLang="en-US" smtClean="0"/>
              <a:pPr/>
              <a:t>2020/4/7</a:t>
            </a:fld>
            <a:endParaRPr lang="zh-CN" altLang="en-US" dirty="0"/>
          </a:p>
        </p:txBody>
      </p:sp>
      <p:sp>
        <p:nvSpPr>
          <p:cNvPr id="11" name="灯片编号占位符 19"/>
          <p:cNvSpPr>
            <a:spLocks noGrp="1"/>
          </p:cNvSpPr>
          <p:nvPr>
            <p:ph type="sldNum" sz="quarter" idx="4"/>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9" name="日期占位符 18"/>
          <p:cNvSpPr>
            <a:spLocks noGrp="1"/>
          </p:cNvSpPr>
          <p:nvPr>
            <p:ph type="dt" sz="half" idx="2"/>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E3180F7C-3712-451C-806F-D8F8FBCC3F35}" type="datetime1">
              <a:rPr lang="zh-CN" altLang="en-US" smtClean="0"/>
              <a:pPr/>
              <a:t>2020/4/7</a:t>
            </a:fld>
            <a:endParaRPr lang="zh-CN" altLang="en-US" dirty="0"/>
          </a:p>
        </p:txBody>
      </p:sp>
      <p:sp>
        <p:nvSpPr>
          <p:cNvPr id="10" name="灯片编号占位符 19"/>
          <p:cNvSpPr>
            <a:spLocks noGrp="1"/>
          </p:cNvSpPr>
          <p:nvPr>
            <p:ph type="sldNum" sz="quarter" idx="4"/>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BE5BE1B0-1775-40E6-AE22-C292C1077788}" type="datetime1">
              <a:rPr lang="zh-CN" altLang="en-US" smtClean="0"/>
              <a:pPr/>
              <a:t>2020/4/7</a:t>
            </a:fld>
            <a:endParaRPr lang="zh-CN" altLang="en-US" dirty="0"/>
          </a:p>
        </p:txBody>
      </p:sp>
      <p:sp>
        <p:nvSpPr>
          <p:cNvPr id="4" name="灯片编号占位符 3"/>
          <p:cNvSpPr>
            <a:spLocks noGrp="1"/>
          </p:cNvSpPr>
          <p:nvPr>
            <p:ph type="sldNum" sz="quarter" idx="11"/>
          </p:nvPr>
        </p:nvSpPr>
        <p:spPr/>
        <p:txBody>
          <a:bodyPr/>
          <a:lstStyle/>
          <a:p>
            <a:fld id="{A338FCAA-36CC-4D26-969D-37C385A45958}" type="slidenum">
              <a:rPr lang="zh-CN" altLang="en-US" smtClean="0"/>
              <a:pPr/>
              <a:t>‹#›</a:t>
            </a:fld>
            <a:endParaRPr lang="zh-CN" altLang="en-US" dirty="0"/>
          </a:p>
        </p:txBody>
      </p:sp>
      <p:sp>
        <p:nvSpPr>
          <p:cNvPr id="5"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9" name="日期占位符 18"/>
          <p:cNvSpPr>
            <a:spLocks noGrp="1"/>
          </p:cNvSpPr>
          <p:nvPr>
            <p:ph type="dt" sz="half" idx="2"/>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906B3EA2-E419-411D-8CB8-1239CE711A50}" type="datetime1">
              <a:rPr lang="zh-CN" altLang="en-US" smtClean="0"/>
              <a:pPr/>
              <a:t>2020/4/7</a:t>
            </a:fld>
            <a:endParaRPr lang="zh-CN" altLang="en-US" dirty="0"/>
          </a:p>
        </p:txBody>
      </p:sp>
      <p:sp>
        <p:nvSpPr>
          <p:cNvPr id="10" name="灯片编号占位符 19"/>
          <p:cNvSpPr>
            <a:spLocks noGrp="1"/>
          </p:cNvSpPr>
          <p:nvPr>
            <p:ph type="sldNum" sz="quarter" idx="4"/>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zh-CN" altLang="en-US" smtClean="0"/>
              <a:t>单击此处编辑母版标题样式</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8" name="页脚占位符 13"/>
          <p:cNvSpPr>
            <a:spLocks noGrp="1"/>
          </p:cNvSpPr>
          <p:nvPr>
            <p:ph type="ftr" sz="quarter" idx="10"/>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11" name="日期占位符 18"/>
          <p:cNvSpPr>
            <a:spLocks noGrp="1"/>
          </p:cNvSpPr>
          <p:nvPr>
            <p:ph type="dt" sz="half" idx="11"/>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E4208539-C5BD-45B4-AA2A-603610B2CB47}" type="datetime1">
              <a:rPr lang="zh-CN" altLang="en-US" smtClean="0"/>
              <a:pPr/>
              <a:t>2020/4/7</a:t>
            </a:fld>
            <a:endParaRPr lang="zh-CN" altLang="en-US" dirty="0"/>
          </a:p>
        </p:txBody>
      </p:sp>
      <p:sp>
        <p:nvSpPr>
          <p:cNvPr id="12" name="灯片编号占位符 19"/>
          <p:cNvSpPr>
            <a:spLocks noGrp="1"/>
          </p:cNvSpPr>
          <p:nvPr>
            <p:ph type="sldNum" sz="quarter" idx="4"/>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标题幻灯片">
    <p:spTree>
      <p:nvGrpSpPr>
        <p:cNvPr id="1" name=""/>
        <p:cNvGrpSpPr/>
        <p:nvPr/>
      </p:nvGrpSpPr>
      <p:grpSpPr>
        <a:xfrm>
          <a:off x="0" y="0"/>
          <a:ext cx="0" cy="0"/>
          <a:chOff x="0" y="0"/>
          <a:chExt cx="0" cy="0"/>
        </a:xfrm>
      </p:grpSpPr>
      <p:sp>
        <p:nvSpPr>
          <p:cNvPr id="7" name="Rectangle 6"/>
          <p:cNvSpPr/>
          <p:nvPr/>
        </p:nvSpPr>
        <p:spPr>
          <a:xfrm>
            <a:off x="0" y="0"/>
            <a:ext cx="9144000" cy="2514600"/>
          </a:xfrm>
          <a:prstGeom prst="rect">
            <a:avLst/>
          </a:prstGeom>
          <a:solidFill>
            <a:srgbClr val="102E5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0" y="6553200"/>
            <a:ext cx="9144000" cy="304800"/>
          </a:xfrm>
          <a:prstGeom prst="rect">
            <a:avLst/>
          </a:prstGeom>
          <a:solidFill>
            <a:srgbClr val="9E8C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0" y="6451600"/>
            <a:ext cx="9144000" cy="76200"/>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0" y="2590800"/>
            <a:ext cx="3768892"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bg1">
                  <a:lumMod val="65000"/>
                </a:schemeClr>
              </a:solidFill>
            </a:endParaRPr>
          </a:p>
        </p:txBody>
      </p:sp>
      <p:sp>
        <p:nvSpPr>
          <p:cNvPr id="18" name="Rectangle 17"/>
          <p:cNvSpPr/>
          <p:nvPr/>
        </p:nvSpPr>
        <p:spPr>
          <a:xfrm>
            <a:off x="3852060" y="2590800"/>
            <a:ext cx="2286000"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226864" y="2590800"/>
            <a:ext cx="2917136"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3044352" y="5173652"/>
            <a:ext cx="5641337" cy="593737"/>
          </a:xfrm>
        </p:spPr>
        <p:txBody>
          <a:bodyPr/>
          <a:lstStyle>
            <a:lvl1pPr marL="0" indent="0" algn="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en-US" dirty="0"/>
          </a:p>
        </p:txBody>
      </p:sp>
      <p:sp>
        <p:nvSpPr>
          <p:cNvPr id="31" name="Rectangle 4"/>
          <p:cNvSpPr>
            <a:spLocks noGrp="1" noChangeArrowheads="1"/>
          </p:cNvSpPr>
          <p:nvPr>
            <p:ph type="dt" sz="half" idx="2"/>
          </p:nvPr>
        </p:nvSpPr>
        <p:spPr bwMode="auto">
          <a:xfrm>
            <a:off x="109536" y="4197659"/>
            <a:ext cx="931864" cy="28120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100">
                <a:latin typeface="Calibri"/>
                <a:cs typeface="Calibri"/>
              </a:defRPr>
            </a:lvl1pPr>
          </a:lstStyle>
          <a:p>
            <a:fld id="{D1CB254B-6C6D-42C6-B9A8-66F7B4E8F45F}" type="datetime1">
              <a:rPr lang="zh-CN" altLang="en-US" smtClean="0"/>
              <a:pPr/>
              <a:t>2020/4/7</a:t>
            </a:fld>
            <a:endParaRPr lang="zh-CN" altLang="en-US" dirty="0"/>
          </a:p>
        </p:txBody>
      </p:sp>
      <p:pic>
        <p:nvPicPr>
          <p:cNvPr id="21" name="Picture 7" descr="G6"/>
          <p:cNvPicPr>
            <a:picLocks noChangeAspect="1" noChangeArrowheads="1"/>
          </p:cNvPicPr>
          <p:nvPr/>
        </p:nvPicPr>
        <p:blipFill>
          <a:blip r:embed="rId2" cstate="print">
            <a:duotone>
              <a:schemeClr val="accent5">
                <a:shade val="45000"/>
                <a:satMod val="135000"/>
              </a:schemeClr>
              <a:prstClr val="white"/>
            </a:duotone>
          </a:blip>
          <a:srcRect/>
          <a:stretch>
            <a:fillRect/>
          </a:stretch>
        </p:blipFill>
        <p:spPr bwMode="auto">
          <a:xfrm>
            <a:off x="0" y="0"/>
            <a:ext cx="2460721" cy="7647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2" name="图片 21" descr="工大logo.jpg"/>
          <p:cNvPicPr>
            <a:picLocks noChangeAspect="1"/>
          </p:cNvPicPr>
          <p:nvPr/>
        </p:nvPicPr>
        <p:blipFill>
          <a:blip r:embed="rId3" cstate="print">
            <a:clrChange>
              <a:clrFrom>
                <a:srgbClr val="FFFFFF"/>
              </a:clrFrom>
              <a:clrTo>
                <a:srgbClr val="FFFFFF">
                  <a:alpha val="0"/>
                </a:srgbClr>
              </a:clrTo>
            </a:clrChange>
            <a:lum bright="70000" contrast="-70000"/>
          </a:blip>
          <a:stretch>
            <a:fillRect/>
          </a:stretch>
        </p:blipFill>
        <p:spPr>
          <a:xfrm>
            <a:off x="8280920" y="1556792"/>
            <a:ext cx="683568" cy="553284"/>
          </a:xfrm>
          <a:prstGeom prst="rect">
            <a:avLst/>
          </a:prstGeom>
          <a:ln>
            <a:noFill/>
          </a:ln>
          <a:effectLst>
            <a:outerShdw blurRad="292100" dist="139700" dir="2700000" algn="tl" rotWithShape="0">
              <a:srgbClr val="333333">
                <a:alpha val="65000"/>
              </a:srgbClr>
            </a:outerShdw>
          </a:effectLst>
        </p:spPr>
      </p:pic>
      <p:pic>
        <p:nvPicPr>
          <p:cNvPr id="26" name="图片 25" descr="图片1.png"/>
          <p:cNvPicPr>
            <a:picLocks noChangeAspect="1"/>
          </p:cNvPicPr>
          <p:nvPr/>
        </p:nvPicPr>
        <p:blipFill>
          <a:blip r:embed="rId4" cstate="print"/>
          <a:stretch>
            <a:fillRect/>
          </a:stretch>
        </p:blipFill>
        <p:spPr>
          <a:xfrm>
            <a:off x="5737694" y="1700808"/>
            <a:ext cx="3370810" cy="688791"/>
          </a:xfrm>
          <a:prstGeom prst="rect">
            <a:avLst/>
          </a:prstGeom>
        </p:spPr>
      </p:pic>
      <p:sp>
        <p:nvSpPr>
          <p:cNvPr id="30" name="标题 29"/>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7" name="Rectangle 6"/>
          <p:cNvSpPr/>
          <p:nvPr/>
        </p:nvSpPr>
        <p:spPr>
          <a:xfrm>
            <a:off x="0" y="0"/>
            <a:ext cx="9144000" cy="1593850"/>
          </a:xfrm>
          <a:prstGeom prst="rect">
            <a:avLst/>
          </a:prstGeom>
          <a:solidFill>
            <a:srgbClr val="102E5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0" y="6553200"/>
            <a:ext cx="9144000" cy="304800"/>
          </a:xfrm>
          <a:prstGeom prst="rect">
            <a:avLst/>
          </a:prstGeom>
          <a:solidFill>
            <a:srgbClr val="9E8C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0" y="6451600"/>
            <a:ext cx="9144000" cy="76200"/>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0" y="1676633"/>
            <a:ext cx="3768892"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bg1">
                  <a:lumMod val="65000"/>
                </a:schemeClr>
              </a:solidFill>
            </a:endParaRPr>
          </a:p>
        </p:txBody>
      </p:sp>
      <p:sp>
        <p:nvSpPr>
          <p:cNvPr id="18" name="Rectangle 17"/>
          <p:cNvSpPr/>
          <p:nvPr/>
        </p:nvSpPr>
        <p:spPr>
          <a:xfrm>
            <a:off x="3852060" y="1676633"/>
            <a:ext cx="2286000"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226864" y="1676633"/>
            <a:ext cx="2917136"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20646" y="3517300"/>
            <a:ext cx="7772400" cy="898198"/>
          </a:xfrm>
        </p:spPr>
        <p:txBody>
          <a:bodyPr/>
          <a:lstStyle>
            <a:lvl1pPr algn="r">
              <a:defRPr>
                <a:solidFill>
                  <a:srgbClr val="9D8C78"/>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3044352" y="4430694"/>
            <a:ext cx="5641337" cy="593737"/>
          </a:xfrm>
        </p:spPr>
        <p:txBody>
          <a:bodyPr/>
          <a:lstStyle>
            <a:lvl1pPr marL="0" indent="0" algn="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en-US" dirty="0"/>
          </a:p>
        </p:txBody>
      </p:sp>
      <p:sp>
        <p:nvSpPr>
          <p:cNvPr id="32" name="Rectangle 4"/>
          <p:cNvSpPr>
            <a:spLocks noGrp="1" noChangeArrowheads="1"/>
          </p:cNvSpPr>
          <p:nvPr>
            <p:ph type="dt" sz="half" idx="2"/>
          </p:nvPr>
        </p:nvSpPr>
        <p:spPr bwMode="auto">
          <a:xfrm>
            <a:off x="6934199" y="5797079"/>
            <a:ext cx="1751489" cy="32273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latin typeface="Calibri"/>
                <a:cs typeface="Calibri"/>
              </a:defRPr>
            </a:lvl1pPr>
          </a:lstStyle>
          <a:p>
            <a:fld id="{B0FC7727-5158-4FED-82F1-A1D1652527EB}" type="datetime1">
              <a:rPr lang="zh-CN" altLang="en-US" smtClean="0"/>
              <a:pPr/>
              <a:t>2020/4/7</a:t>
            </a:fld>
            <a:endParaRPr lang="en-US"/>
          </a:p>
        </p:txBody>
      </p:sp>
      <p:sp>
        <p:nvSpPr>
          <p:cNvPr id="11" name="Rectangle 16"/>
          <p:cNvSpPr/>
          <p:nvPr userDrawn="1"/>
        </p:nvSpPr>
        <p:spPr>
          <a:xfrm>
            <a:off x="42532" y="1726704"/>
            <a:ext cx="3768892"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bg1">
                  <a:lumMod val="65000"/>
                </a:schemeClr>
              </a:solidFill>
            </a:endParaRPr>
          </a:p>
        </p:txBody>
      </p:sp>
      <p:sp>
        <p:nvSpPr>
          <p:cNvPr id="14" name="Rectangle 17"/>
          <p:cNvSpPr/>
          <p:nvPr userDrawn="1"/>
        </p:nvSpPr>
        <p:spPr>
          <a:xfrm>
            <a:off x="3894592" y="1726704"/>
            <a:ext cx="2286000"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8"/>
          <p:cNvSpPr/>
          <p:nvPr userDrawn="1"/>
        </p:nvSpPr>
        <p:spPr>
          <a:xfrm>
            <a:off x="6269396" y="1726704"/>
            <a:ext cx="2917136"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2" descr="https://www.synopsys.com/content/dam/synopsys/solutions/spotlights/Solutions_FinFET_Spotlight.jpg.imgw.365.219.jpg"/>
          <p:cNvPicPr>
            <a:picLocks noChangeAspect="1" noChangeArrowheads="1"/>
          </p:cNvPicPr>
          <p:nvPr userDrawn="1"/>
        </p:nvPicPr>
        <p:blipFill>
          <a:blip r:embed="rId2" cstate="print"/>
          <a:srcRect/>
          <a:stretch>
            <a:fillRect/>
          </a:stretch>
        </p:blipFill>
        <p:spPr bwMode="auto">
          <a:xfrm>
            <a:off x="6020" y="1700808"/>
            <a:ext cx="3779912" cy="1656184"/>
          </a:xfrm>
          <a:prstGeom prst="rect">
            <a:avLst/>
          </a:prstGeom>
          <a:noFill/>
        </p:spPr>
      </p:pic>
      <p:pic>
        <p:nvPicPr>
          <p:cNvPr id="20" name="Picture 4" descr="https://static.mentor-cdn.com/mentor2/images/illustrations/fv/cookbook-artwork.jpg"/>
          <p:cNvPicPr>
            <a:picLocks noChangeAspect="1" noChangeArrowheads="1"/>
          </p:cNvPicPr>
          <p:nvPr userDrawn="1"/>
        </p:nvPicPr>
        <p:blipFill>
          <a:blip r:embed="rId3" cstate="print"/>
          <a:srcRect/>
          <a:stretch>
            <a:fillRect/>
          </a:stretch>
        </p:blipFill>
        <p:spPr bwMode="auto">
          <a:xfrm>
            <a:off x="3894452" y="1700808"/>
            <a:ext cx="2306679" cy="1648561"/>
          </a:xfrm>
          <a:prstGeom prst="rect">
            <a:avLst/>
          </a:prstGeom>
          <a:noFill/>
        </p:spPr>
      </p:pic>
      <p:pic>
        <p:nvPicPr>
          <p:cNvPr id="21" name="Picture 6" descr="Related image"/>
          <p:cNvPicPr>
            <a:picLocks noChangeAspect="1" noChangeArrowheads="1"/>
          </p:cNvPicPr>
          <p:nvPr userDrawn="1"/>
        </p:nvPicPr>
        <p:blipFill>
          <a:blip r:embed="rId4" cstate="print"/>
          <a:srcRect/>
          <a:stretch>
            <a:fillRect/>
          </a:stretch>
        </p:blipFill>
        <p:spPr bwMode="auto">
          <a:xfrm>
            <a:off x="6270716" y="1700808"/>
            <a:ext cx="2915816" cy="1656184"/>
          </a:xfrm>
          <a:prstGeom prst="rect">
            <a:avLst/>
          </a:prstGeom>
          <a:noFill/>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6" name="TextBox 5"/>
          <p:cNvSpPr txBox="1"/>
          <p:nvPr/>
        </p:nvSpPr>
        <p:spPr>
          <a:xfrm>
            <a:off x="2411760" y="2636912"/>
            <a:ext cx="3456384" cy="646331"/>
          </a:xfrm>
          <a:prstGeom prst="rect">
            <a:avLst/>
          </a:prstGeom>
          <a:noFill/>
        </p:spPr>
        <p:txBody>
          <a:bodyPr wrap="square" rtlCol="0">
            <a:spAutoFit/>
          </a:bodyPr>
          <a:lstStyle/>
          <a:p>
            <a:r>
              <a:rPr lang="en-US" altLang="zh-CN" dirty="0" smtClean="0">
                <a:latin typeface="Broadway" pitchFamily="82" charset="0"/>
              </a:rPr>
              <a:t>HITMEC</a:t>
            </a:r>
          </a:p>
          <a:p>
            <a:r>
              <a:rPr lang="en-US" altLang="zh-CN" dirty="0" smtClean="0"/>
              <a:t>  </a:t>
            </a:r>
            <a:r>
              <a:rPr lang="zh-CN" altLang="en-US" dirty="0" smtClean="0">
                <a:latin typeface="隶书" pitchFamily="49" charset="-122"/>
                <a:ea typeface="隶书" pitchFamily="49" charset="-122"/>
              </a:rPr>
              <a:t>哈尔滨工业大学微电子中心</a:t>
            </a:r>
            <a:endParaRPr lang="zh-CN" altLang="en-US" dirty="0">
              <a:latin typeface="隶书" pitchFamily="49" charset="-122"/>
              <a:ea typeface="隶书" pitchFamily="49" charset="-122"/>
            </a:endParaRPr>
          </a:p>
        </p:txBody>
      </p:sp>
      <p:sp>
        <p:nvSpPr>
          <p:cNvPr id="7" name="TextBox 6"/>
          <p:cNvSpPr txBox="1"/>
          <p:nvPr/>
        </p:nvSpPr>
        <p:spPr>
          <a:xfrm>
            <a:off x="6588224" y="2276872"/>
            <a:ext cx="738664" cy="3024336"/>
          </a:xfrm>
          <a:prstGeom prst="rect">
            <a:avLst/>
          </a:prstGeom>
          <a:noFill/>
        </p:spPr>
        <p:txBody>
          <a:bodyPr vert="eaVert" wrap="square" rtlCol="0">
            <a:spAutoFit/>
          </a:bodyPr>
          <a:lstStyle/>
          <a:p>
            <a:r>
              <a:rPr lang="zh-CN" altLang="en-US" dirty="0" smtClean="0">
                <a:solidFill>
                  <a:schemeClr val="bg1"/>
                </a:solidFill>
                <a:latin typeface="隶书" pitchFamily="49" charset="-122"/>
                <a:ea typeface="隶书" pitchFamily="49" charset="-122"/>
              </a:rPr>
              <a:t> </a:t>
            </a:r>
            <a:r>
              <a:rPr lang="zh-CN" altLang="en-US" dirty="0" smtClean="0">
                <a:solidFill>
                  <a:schemeClr val="tx1"/>
                </a:solidFill>
                <a:latin typeface="隶书" pitchFamily="49" charset="-122"/>
                <a:ea typeface="隶书" pitchFamily="49" charset="-122"/>
              </a:rPr>
              <a:t> </a:t>
            </a:r>
            <a:r>
              <a:rPr lang="zh-CN" altLang="en-US" sz="1600" dirty="0" smtClean="0">
                <a:solidFill>
                  <a:schemeClr val="tx1"/>
                </a:solidFill>
                <a:latin typeface="隶书" pitchFamily="49" charset="-122"/>
                <a:ea typeface="隶书" pitchFamily="49" charset="-122"/>
              </a:rPr>
              <a:t>哈尔滨工业大学微电子中心</a:t>
            </a:r>
            <a:endParaRPr lang="en-US" altLang="zh-CN" sz="1600" dirty="0" smtClean="0">
              <a:solidFill>
                <a:schemeClr val="tx1"/>
              </a:solidFill>
              <a:latin typeface="Broadway" pitchFamily="82" charset="0"/>
            </a:endParaRPr>
          </a:p>
          <a:p>
            <a:r>
              <a:rPr lang="en-US" altLang="zh-CN" sz="1600" dirty="0" smtClean="0">
                <a:solidFill>
                  <a:schemeClr val="tx1"/>
                </a:solidFill>
                <a:latin typeface="Broadway" pitchFamily="82" charset="0"/>
              </a:rPr>
              <a:t>HITMEC</a:t>
            </a:r>
            <a:r>
              <a:rPr lang="en-US" altLang="zh-CN" dirty="0" smtClean="0">
                <a:solidFill>
                  <a:schemeClr val="tx1"/>
                </a:solidFill>
              </a:rPr>
              <a:t> </a:t>
            </a:r>
            <a:endParaRPr lang="zh-CN" altLang="en-US" dirty="0">
              <a:solidFill>
                <a:schemeClr val="tx1"/>
              </a:solidFill>
              <a:latin typeface="隶书" pitchFamily="49" charset="-122"/>
              <a:ea typeface="隶书" pitchFamily="49" charset="-122"/>
            </a:endParaRPr>
          </a:p>
        </p:txBody>
      </p:sp>
      <p:sp>
        <p:nvSpPr>
          <p:cNvPr id="8" name="Rectangle 5"/>
          <p:cNvSpPr txBox="1">
            <a:spLocks noChangeArrowheads="1"/>
          </p:cNvSpPr>
          <p:nvPr/>
        </p:nvSpPr>
        <p:spPr bwMode="auto">
          <a:xfrm>
            <a:off x="1907704" y="4581128"/>
            <a:ext cx="3707904" cy="28466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FFFFFF"/>
                </a:solidFill>
                <a:latin typeface="Calibri"/>
                <a:cs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tx1"/>
                </a:solidFill>
                <a:effectLst/>
                <a:uLnTx/>
                <a:uFillTx/>
                <a:latin typeface="Broadway" pitchFamily="82" charset="0"/>
                <a:ea typeface="+mn-ea"/>
                <a:cs typeface="Calibri"/>
              </a:rPr>
              <a:t>HITMEC</a:t>
            </a:r>
            <a:r>
              <a:rPr kumimoji="0" lang="en-US" sz="1400" b="0" i="0" u="none" strike="noStrike" kern="1200" cap="none" spc="0" normalizeH="0" baseline="0" noProof="0" dirty="0" smtClean="0">
                <a:ln>
                  <a:noFill/>
                </a:ln>
                <a:solidFill>
                  <a:schemeClr val="tx1"/>
                </a:solidFill>
                <a:effectLst/>
                <a:uLnTx/>
                <a:uFillTx/>
                <a:latin typeface="Calibri"/>
                <a:ea typeface="+mn-ea"/>
                <a:cs typeface="Calibri"/>
              </a:rPr>
              <a:t>         </a:t>
            </a:r>
            <a:r>
              <a:rPr kumimoji="0" lang="zh-CN" altLang="en-US" sz="1400" b="0" i="0" u="none" strike="noStrike" kern="1200" cap="none" spc="0" normalizeH="0" baseline="0" noProof="0" dirty="0" smtClean="0">
                <a:ln>
                  <a:noFill/>
                </a:ln>
                <a:solidFill>
                  <a:schemeClr val="tx1"/>
                </a:solidFill>
                <a:effectLst/>
                <a:uLnTx/>
                <a:uFillTx/>
                <a:latin typeface="隶书" pitchFamily="49" charset="-122"/>
                <a:ea typeface="隶书" pitchFamily="49" charset="-122"/>
                <a:cs typeface="Calibri"/>
              </a:rPr>
              <a:t>哈尔滨工业大学微电子中心</a:t>
            </a:r>
            <a:endParaRPr kumimoji="0" lang="en-US" sz="1400" b="0" i="0" u="none" strike="noStrike" kern="1200" cap="none" spc="0" normalizeH="0" baseline="0" noProof="0" dirty="0">
              <a:ln>
                <a:noFill/>
              </a:ln>
              <a:solidFill>
                <a:schemeClr val="tx1"/>
              </a:solidFill>
              <a:effectLst/>
              <a:uLnTx/>
              <a:uFillTx/>
              <a:latin typeface="隶书" pitchFamily="49" charset="-122"/>
              <a:ea typeface="隶书" pitchFamily="49" charset="-122"/>
              <a:cs typeface="Calibri"/>
            </a:endParaRPr>
          </a:p>
        </p:txBody>
      </p:sp>
      <p:sp>
        <p:nvSpPr>
          <p:cNvPr id="11"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12" name="日期占位符 18"/>
          <p:cNvSpPr>
            <a:spLocks noGrp="1"/>
          </p:cNvSpPr>
          <p:nvPr>
            <p:ph type="dt" sz="half" idx="2"/>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D1CB254B-6C6D-42C6-B9A8-66F7B4E8F45F}" type="datetime1">
              <a:rPr lang="zh-CN" altLang="en-US" smtClean="0"/>
              <a:pPr/>
              <a:t>2020/4/7</a:t>
            </a:fld>
            <a:endParaRPr lang="zh-CN" altLang="en-US" dirty="0"/>
          </a:p>
        </p:txBody>
      </p:sp>
      <p:sp>
        <p:nvSpPr>
          <p:cNvPr id="13" name="灯片编号占位符 19"/>
          <p:cNvSpPr>
            <a:spLocks noGrp="1"/>
          </p:cNvSpPr>
          <p:nvPr>
            <p:ph type="sldNum" sz="quarter" idx="4"/>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1CB254B-6C6D-42C6-B9A8-66F7B4E8F45F}" type="datetime1">
              <a:rPr lang="zh-CN" altLang="en-US" smtClean="0"/>
              <a:pPr/>
              <a:t>2020/4/7</a:t>
            </a:fld>
            <a:endParaRPr lang="zh-CN" altLang="en-US" dirty="0"/>
          </a:p>
        </p:txBody>
      </p:sp>
      <p:sp>
        <p:nvSpPr>
          <p:cNvPr id="4" name="灯片编号占位符 3"/>
          <p:cNvSpPr>
            <a:spLocks noGrp="1"/>
          </p:cNvSpPr>
          <p:nvPr>
            <p:ph type="sldNum" sz="quarter" idx="11"/>
          </p:nvPr>
        </p:nvSpPr>
        <p:spPr/>
        <p:txBody>
          <a:bodyPr/>
          <a:lstStyle/>
          <a:p>
            <a:fld id="{A338FCAA-36CC-4D26-969D-37C385A45958}" type="slidenum">
              <a:rPr lang="zh-CN" altLang="en-US" smtClean="0"/>
              <a:pPr/>
              <a:t>‹#›</a:t>
            </a:fld>
            <a:endParaRPr lang="zh-CN" altLang="en-US" dirty="0"/>
          </a:p>
        </p:txBody>
      </p:sp>
      <p:sp>
        <p:nvSpPr>
          <p:cNvPr id="5"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1CB254B-6C6D-42C6-B9A8-66F7B4E8F45F}" type="datetime1">
              <a:rPr lang="zh-CN" altLang="en-US" smtClean="0"/>
              <a:pPr/>
              <a:t>2020/4/7</a:t>
            </a:fld>
            <a:endParaRPr lang="zh-CN" altLang="en-US" dirty="0"/>
          </a:p>
        </p:txBody>
      </p:sp>
      <p:sp>
        <p:nvSpPr>
          <p:cNvPr id="4" name="灯片编号占位符 3"/>
          <p:cNvSpPr>
            <a:spLocks noGrp="1"/>
          </p:cNvSpPr>
          <p:nvPr>
            <p:ph type="sldNum" sz="quarter" idx="11"/>
          </p:nvPr>
        </p:nvSpPr>
        <p:spPr/>
        <p:txBody>
          <a:bodyPr/>
          <a:lstStyle/>
          <a:p>
            <a:fld id="{A338FCAA-36CC-4D26-969D-37C385A45958}" type="slidenum">
              <a:rPr lang="zh-CN" altLang="en-US" smtClean="0"/>
              <a:pPr/>
              <a:t>‹#›</a:t>
            </a:fld>
            <a:endParaRPr lang="zh-CN" altLang="en-US" dirty="0"/>
          </a:p>
        </p:txBody>
      </p:sp>
      <p:sp>
        <p:nvSpPr>
          <p:cNvPr id="5"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4" name="标题 1"/>
          <p:cNvSpPr>
            <a:spLocks noGrp="1"/>
          </p:cNvSpPr>
          <p:nvPr>
            <p:ph type="ctrTitle"/>
          </p:nvPr>
        </p:nvSpPr>
        <p:spPr>
          <a:xfrm>
            <a:off x="755576" y="2636913"/>
            <a:ext cx="7772400" cy="1470025"/>
          </a:xfrm>
        </p:spPr>
        <p:txBody>
          <a:bodyPr/>
          <a:lstStyle>
            <a:lvl1pPr algn="ctr">
              <a:defRPr baseline="0">
                <a:latin typeface="Arial" pitchFamily="34" charset="0"/>
                <a:ea typeface="微软雅黑" pitchFamily="34" charset="-122"/>
              </a:defRPr>
            </a:lvl1pPr>
          </a:lstStyle>
          <a:p>
            <a:r>
              <a:rPr lang="zh-CN" altLang="en-US" dirty="0" smtClean="0"/>
              <a:t>单击此处编辑母版标题样式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34" name="Rectangle 33"/>
          <p:cNvSpPr/>
          <p:nvPr/>
        </p:nvSpPr>
        <p:spPr>
          <a:xfrm>
            <a:off x="0" y="0"/>
            <a:ext cx="9144000" cy="66124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0" y="6553200"/>
            <a:ext cx="9144000" cy="304800"/>
          </a:xfrm>
          <a:prstGeom prst="rect">
            <a:avLst/>
          </a:prstGeom>
          <a:solidFill>
            <a:srgbClr val="9E8C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0" y="6451600"/>
            <a:ext cx="9144000" cy="76200"/>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0" y="1456267"/>
            <a:ext cx="3768892" cy="183569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bg1">
                  <a:lumMod val="65000"/>
                </a:schemeClr>
              </a:solidFill>
            </a:endParaRPr>
          </a:p>
        </p:txBody>
      </p:sp>
      <p:sp>
        <p:nvSpPr>
          <p:cNvPr id="18" name="Rectangle 17"/>
          <p:cNvSpPr/>
          <p:nvPr/>
        </p:nvSpPr>
        <p:spPr>
          <a:xfrm>
            <a:off x="3852060" y="1456267"/>
            <a:ext cx="2286000" cy="183569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226864" y="1456267"/>
            <a:ext cx="2917136" cy="183569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20646" y="3678173"/>
            <a:ext cx="7772400" cy="898198"/>
          </a:xfrm>
        </p:spPr>
        <p:txBody>
          <a:bodyPr/>
          <a:lstStyle>
            <a:lvl1pPr algn="r">
              <a:defRPr>
                <a:solidFill>
                  <a:srgbClr val="9D8C78"/>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3044352" y="4591567"/>
            <a:ext cx="5641337" cy="593737"/>
          </a:xfrm>
        </p:spPr>
        <p:txBody>
          <a:bodyPr/>
          <a:lstStyle>
            <a:lvl1pPr marL="0" indent="0" algn="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en-US" dirty="0"/>
          </a:p>
        </p:txBody>
      </p:sp>
      <p:pic>
        <p:nvPicPr>
          <p:cNvPr id="21" name="Picture 6" descr="SNL_Stacked_White.png"/>
          <p:cNvPicPr>
            <a:picLocks noChangeAspect="1"/>
          </p:cNvPicPr>
          <p:nvPr/>
        </p:nvPicPr>
        <p:blipFill>
          <a:blip r:embed="rId2" cstate="print"/>
          <a:srcRect/>
          <a:stretch>
            <a:fillRect/>
          </a:stretch>
        </p:blipFill>
        <p:spPr bwMode="auto">
          <a:xfrm>
            <a:off x="6934200" y="533559"/>
            <a:ext cx="1524000" cy="585787"/>
          </a:xfrm>
          <a:prstGeom prst="rect">
            <a:avLst/>
          </a:prstGeom>
          <a:noFill/>
          <a:ln w="9525">
            <a:noFill/>
            <a:miter lim="800000"/>
            <a:headEnd/>
            <a:tailEnd/>
          </a:ln>
        </p:spPr>
      </p:pic>
      <p:sp>
        <p:nvSpPr>
          <p:cNvPr id="32" name="Rectangle 4"/>
          <p:cNvSpPr>
            <a:spLocks noGrp="1" noChangeArrowheads="1"/>
          </p:cNvSpPr>
          <p:nvPr>
            <p:ph type="dt" sz="half" idx="2"/>
          </p:nvPr>
        </p:nvSpPr>
        <p:spPr bwMode="auto">
          <a:xfrm>
            <a:off x="6934199" y="5797079"/>
            <a:ext cx="1751489" cy="32273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latin typeface="Calibri"/>
                <a:cs typeface="Calibri"/>
              </a:defRPr>
            </a:lvl1pPr>
          </a:lstStyle>
          <a:p>
            <a:fld id="{BFBAC76E-0A82-4990-BFA9-50D7BE2BFE34}" type="datetime1">
              <a:rPr lang="zh-CN" altLang="en-US" smtClean="0"/>
              <a:pPr/>
              <a:t>2020/4/7</a:t>
            </a:fld>
            <a:endParaRPr lang="en-US"/>
          </a:p>
        </p:txBody>
      </p:sp>
      <p:sp>
        <p:nvSpPr>
          <p:cNvPr id="36" name="Rectangle 35"/>
          <p:cNvSpPr/>
          <p:nvPr/>
        </p:nvSpPr>
        <p:spPr>
          <a:xfrm>
            <a:off x="0" y="3369731"/>
            <a:ext cx="9144000" cy="397933"/>
          </a:xfrm>
          <a:prstGeom prst="rect">
            <a:avLst/>
          </a:prstGeom>
          <a:solidFill>
            <a:srgbClr val="102E5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4" name="Picture 2" descr="https://www.synopsys.com/content/dam/synopsys/solutions/spotlights/Solutions_FinFET_Spotlight.jpg.imgw.365.219.jpg"/>
          <p:cNvPicPr>
            <a:picLocks noChangeAspect="1" noChangeArrowheads="1"/>
          </p:cNvPicPr>
          <p:nvPr userDrawn="1"/>
        </p:nvPicPr>
        <p:blipFill>
          <a:blip r:embed="rId3" cstate="print"/>
          <a:srcRect/>
          <a:stretch>
            <a:fillRect/>
          </a:stretch>
        </p:blipFill>
        <p:spPr bwMode="auto">
          <a:xfrm>
            <a:off x="1" y="1412776"/>
            <a:ext cx="3779912" cy="1869952"/>
          </a:xfrm>
          <a:prstGeom prst="rect">
            <a:avLst/>
          </a:prstGeom>
          <a:noFill/>
        </p:spPr>
      </p:pic>
      <p:pic>
        <p:nvPicPr>
          <p:cNvPr id="15" name="Picture 4" descr="https://static.mentor-cdn.com/mentor2/images/illustrations/fv/cookbook-artwork.jpg"/>
          <p:cNvPicPr>
            <a:picLocks noChangeAspect="1" noChangeArrowheads="1"/>
          </p:cNvPicPr>
          <p:nvPr userDrawn="1"/>
        </p:nvPicPr>
        <p:blipFill>
          <a:blip r:embed="rId4" cstate="print"/>
          <a:srcRect/>
          <a:stretch>
            <a:fillRect/>
          </a:stretch>
        </p:blipFill>
        <p:spPr bwMode="auto">
          <a:xfrm>
            <a:off x="3849496" y="1423409"/>
            <a:ext cx="2306679" cy="1864585"/>
          </a:xfrm>
          <a:prstGeom prst="rect">
            <a:avLst/>
          </a:prstGeom>
          <a:noFill/>
        </p:spPr>
      </p:pic>
      <p:pic>
        <p:nvPicPr>
          <p:cNvPr id="16" name="Picture 6" descr="Related image"/>
          <p:cNvPicPr>
            <a:picLocks noChangeAspect="1" noChangeArrowheads="1"/>
          </p:cNvPicPr>
          <p:nvPr userDrawn="1"/>
        </p:nvPicPr>
        <p:blipFill>
          <a:blip r:embed="rId5" cstate="print"/>
          <a:srcRect/>
          <a:stretch>
            <a:fillRect/>
          </a:stretch>
        </p:blipFill>
        <p:spPr bwMode="auto">
          <a:xfrm>
            <a:off x="6228184" y="1476574"/>
            <a:ext cx="2915816" cy="1800200"/>
          </a:xfrm>
          <a:prstGeom prst="rect">
            <a:avLst/>
          </a:prstGeom>
          <a:noFill/>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sp>
        <p:nvSpPr>
          <p:cNvPr id="34" name="Rectangle 33"/>
          <p:cNvSpPr/>
          <p:nvPr/>
        </p:nvSpPr>
        <p:spPr>
          <a:xfrm>
            <a:off x="0" y="0"/>
            <a:ext cx="9144000" cy="66124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0" y="3369731"/>
            <a:ext cx="9144000" cy="3089807"/>
          </a:xfrm>
          <a:prstGeom prst="rect">
            <a:avLst/>
          </a:prstGeom>
          <a:solidFill>
            <a:srgbClr val="9E8C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0" y="6553200"/>
            <a:ext cx="9144000" cy="304800"/>
          </a:xfrm>
          <a:prstGeom prst="rect">
            <a:avLst/>
          </a:prstGeom>
          <a:solidFill>
            <a:srgbClr val="30A6C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0" y="6451600"/>
            <a:ext cx="9144000" cy="76200"/>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0" y="1456267"/>
            <a:ext cx="3768892" cy="183569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bg1">
                  <a:lumMod val="65000"/>
                </a:schemeClr>
              </a:solidFill>
            </a:endParaRPr>
          </a:p>
        </p:txBody>
      </p:sp>
      <p:sp>
        <p:nvSpPr>
          <p:cNvPr id="18" name="Rectangle 17"/>
          <p:cNvSpPr/>
          <p:nvPr/>
        </p:nvSpPr>
        <p:spPr>
          <a:xfrm>
            <a:off x="3852060" y="1456267"/>
            <a:ext cx="2286000" cy="183569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226864" y="1456267"/>
            <a:ext cx="2917136" cy="183569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20646" y="3678173"/>
            <a:ext cx="7772400" cy="898198"/>
          </a:xfrm>
        </p:spPr>
        <p:txBody>
          <a:bodyPr/>
          <a:lstStyle>
            <a:lvl1pPr algn="r">
              <a:defRPr>
                <a:solidFill>
                  <a:srgbClr val="FFFFFF"/>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3044352" y="4591567"/>
            <a:ext cx="5641337" cy="593737"/>
          </a:xfrm>
        </p:spPr>
        <p:txBody>
          <a:bodyPr/>
          <a:lstStyle>
            <a:lvl1pPr marL="0" indent="0" algn="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en-US" dirty="0"/>
          </a:p>
        </p:txBody>
      </p:sp>
      <p:pic>
        <p:nvPicPr>
          <p:cNvPr id="21" name="Picture 6" descr="SNL_Stacked_White.png"/>
          <p:cNvPicPr>
            <a:picLocks noChangeAspect="1"/>
          </p:cNvPicPr>
          <p:nvPr/>
        </p:nvPicPr>
        <p:blipFill>
          <a:blip r:embed="rId2" cstate="print"/>
          <a:srcRect/>
          <a:stretch>
            <a:fillRect/>
          </a:stretch>
        </p:blipFill>
        <p:spPr bwMode="auto">
          <a:xfrm>
            <a:off x="6934200" y="533559"/>
            <a:ext cx="1524000" cy="585787"/>
          </a:xfrm>
          <a:prstGeom prst="rect">
            <a:avLst/>
          </a:prstGeom>
          <a:noFill/>
          <a:ln w="9525">
            <a:noFill/>
            <a:miter lim="800000"/>
            <a:headEnd/>
            <a:tailEnd/>
          </a:ln>
        </p:spPr>
      </p:pic>
      <p:sp>
        <p:nvSpPr>
          <p:cNvPr id="32" name="Rectangle 4"/>
          <p:cNvSpPr>
            <a:spLocks noGrp="1" noChangeArrowheads="1"/>
          </p:cNvSpPr>
          <p:nvPr>
            <p:ph type="dt" sz="half" idx="2"/>
          </p:nvPr>
        </p:nvSpPr>
        <p:spPr bwMode="auto">
          <a:xfrm>
            <a:off x="6934199" y="5797079"/>
            <a:ext cx="1751489" cy="32273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latin typeface="Calibri"/>
                <a:cs typeface="Calibri"/>
              </a:defRPr>
            </a:lvl1pPr>
          </a:lstStyle>
          <a:p>
            <a:fld id="{C56C6BD3-2818-4F3A-8E4B-758AB141BEC4}" type="datetime1">
              <a:rPr lang="zh-CN" altLang="en-US" smtClean="0"/>
              <a:pPr/>
              <a:t>2020/4/7</a:t>
            </a:fld>
            <a:endParaRPr lang="en-US"/>
          </a:p>
        </p:txBody>
      </p:sp>
      <p:pic>
        <p:nvPicPr>
          <p:cNvPr id="14" name="Picture 2" descr="https://www.synopsys.com/content/dam/synopsys/solutions/spotlights/Solutions_FinFET_Spotlight.jpg.imgw.365.219.jpg"/>
          <p:cNvPicPr>
            <a:picLocks noChangeAspect="1" noChangeArrowheads="1"/>
          </p:cNvPicPr>
          <p:nvPr userDrawn="1"/>
        </p:nvPicPr>
        <p:blipFill>
          <a:blip r:embed="rId3" cstate="print"/>
          <a:srcRect/>
          <a:stretch>
            <a:fillRect/>
          </a:stretch>
        </p:blipFill>
        <p:spPr bwMode="auto">
          <a:xfrm>
            <a:off x="1" y="1412776"/>
            <a:ext cx="3779912" cy="1869952"/>
          </a:xfrm>
          <a:prstGeom prst="rect">
            <a:avLst/>
          </a:prstGeom>
          <a:noFill/>
        </p:spPr>
      </p:pic>
      <p:pic>
        <p:nvPicPr>
          <p:cNvPr id="15" name="Picture 4" descr="https://static.mentor-cdn.com/mentor2/images/illustrations/fv/cookbook-artwork.jpg"/>
          <p:cNvPicPr>
            <a:picLocks noChangeAspect="1" noChangeArrowheads="1"/>
          </p:cNvPicPr>
          <p:nvPr userDrawn="1"/>
        </p:nvPicPr>
        <p:blipFill>
          <a:blip r:embed="rId4" cstate="print"/>
          <a:srcRect/>
          <a:stretch>
            <a:fillRect/>
          </a:stretch>
        </p:blipFill>
        <p:spPr bwMode="auto">
          <a:xfrm>
            <a:off x="3849496" y="1423409"/>
            <a:ext cx="2306679" cy="1864585"/>
          </a:xfrm>
          <a:prstGeom prst="rect">
            <a:avLst/>
          </a:prstGeom>
          <a:noFill/>
        </p:spPr>
      </p:pic>
      <p:pic>
        <p:nvPicPr>
          <p:cNvPr id="16" name="Picture 6" descr="Related image"/>
          <p:cNvPicPr>
            <a:picLocks noChangeAspect="1" noChangeArrowheads="1"/>
          </p:cNvPicPr>
          <p:nvPr userDrawn="1"/>
        </p:nvPicPr>
        <p:blipFill>
          <a:blip r:embed="rId5" cstate="print"/>
          <a:srcRect/>
          <a:stretch>
            <a:fillRect/>
          </a:stretch>
        </p:blipFill>
        <p:spPr bwMode="auto">
          <a:xfrm>
            <a:off x="6228184" y="1476574"/>
            <a:ext cx="2915816" cy="1800200"/>
          </a:xfrm>
          <a:prstGeom prst="rect">
            <a:avLst/>
          </a:prstGeom>
          <a:noFill/>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chemeClr val="bg1"/>
        </a:solidFill>
        <a:effectLst/>
      </p:bgPr>
    </p:bg>
    <p:spTree>
      <p:nvGrpSpPr>
        <p:cNvPr id="1" name=""/>
        <p:cNvGrpSpPr/>
        <p:nvPr/>
      </p:nvGrpSpPr>
      <p:grpSpPr>
        <a:xfrm>
          <a:off x="0" y="0"/>
          <a:ext cx="0" cy="0"/>
          <a:chOff x="0" y="0"/>
          <a:chExt cx="0" cy="0"/>
        </a:xfrm>
      </p:grpSpPr>
      <p:sp>
        <p:nvSpPr>
          <p:cNvPr id="29" name="Rectangle 28"/>
          <p:cNvSpPr/>
          <p:nvPr/>
        </p:nvSpPr>
        <p:spPr>
          <a:xfrm>
            <a:off x="1" y="0"/>
            <a:ext cx="9143999"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1" y="4040484"/>
            <a:ext cx="2484223" cy="2817515"/>
          </a:xfrm>
          <a:prstGeom prst="rect">
            <a:avLst/>
          </a:prstGeom>
          <a:solidFill>
            <a:srgbClr val="102E5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p:cNvSpPr/>
          <p:nvPr/>
        </p:nvSpPr>
        <p:spPr>
          <a:xfrm>
            <a:off x="-1" y="0"/>
            <a:ext cx="2484223" cy="893232"/>
          </a:xfrm>
          <a:prstGeom prst="rect">
            <a:avLst/>
          </a:prstGeom>
          <a:solidFill>
            <a:srgbClr val="102E5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8806432" y="-1"/>
            <a:ext cx="337567" cy="6857999"/>
          </a:xfrm>
          <a:prstGeom prst="rect">
            <a:avLst/>
          </a:prstGeom>
          <a:solidFill>
            <a:srgbClr val="9D8C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 name="Rectangle 16"/>
          <p:cNvSpPr/>
          <p:nvPr/>
        </p:nvSpPr>
        <p:spPr>
          <a:xfrm>
            <a:off x="1" y="989095"/>
            <a:ext cx="1359657" cy="1395877"/>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solidFill>
                <a:schemeClr val="bg1">
                  <a:lumMod val="65000"/>
                </a:schemeClr>
              </a:solidFill>
            </a:endParaRPr>
          </a:p>
        </p:txBody>
      </p:sp>
      <p:sp>
        <p:nvSpPr>
          <p:cNvPr id="2" name="Title 1"/>
          <p:cNvSpPr>
            <a:spLocks noGrp="1"/>
          </p:cNvSpPr>
          <p:nvPr>
            <p:ph type="ctrTitle"/>
          </p:nvPr>
        </p:nvSpPr>
        <p:spPr>
          <a:xfrm>
            <a:off x="2714502" y="1250965"/>
            <a:ext cx="5971187" cy="1233338"/>
          </a:xfrm>
        </p:spPr>
        <p:txBody>
          <a:bodyPr/>
          <a:lstStyle>
            <a:lvl1pPr algn="l">
              <a:lnSpc>
                <a:spcPts val="3800"/>
              </a:lnSpc>
              <a:defRPr>
                <a:solidFill>
                  <a:srgbClr val="9D8C78"/>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2714502" y="2588978"/>
            <a:ext cx="5641337" cy="593737"/>
          </a:xfrm>
        </p:spPr>
        <p:txBody>
          <a:bodyPr/>
          <a:lstStyle>
            <a:lvl1pPr marL="0" indent="0" algn="l">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en-US" dirty="0"/>
          </a:p>
        </p:txBody>
      </p:sp>
      <p:sp>
        <p:nvSpPr>
          <p:cNvPr id="32" name="Rectangle 4"/>
          <p:cNvSpPr>
            <a:spLocks noGrp="1" noChangeArrowheads="1"/>
          </p:cNvSpPr>
          <p:nvPr>
            <p:ph type="dt" sz="half" idx="2"/>
          </p:nvPr>
        </p:nvSpPr>
        <p:spPr bwMode="auto">
          <a:xfrm>
            <a:off x="2699792" y="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100">
                <a:latin typeface="Calibri"/>
                <a:cs typeface="Calibri"/>
              </a:defRPr>
            </a:lvl1pPr>
          </a:lstStyle>
          <a:p>
            <a:fld id="{C7EE1F9C-BDB4-4E0A-9374-1F822DE39FF7}" type="datetime1">
              <a:rPr lang="zh-CN" altLang="en-US" smtClean="0"/>
              <a:pPr/>
              <a:t>2020/4/7</a:t>
            </a:fld>
            <a:endParaRPr lang="en-US" dirty="0"/>
          </a:p>
        </p:txBody>
      </p:sp>
      <p:sp>
        <p:nvSpPr>
          <p:cNvPr id="20" name="Rectangle 19"/>
          <p:cNvSpPr/>
          <p:nvPr/>
        </p:nvSpPr>
        <p:spPr>
          <a:xfrm>
            <a:off x="0" y="2484303"/>
            <a:ext cx="2484222" cy="1467948"/>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bg1">
                  <a:lumMod val="65000"/>
                </a:schemeClr>
              </a:solidFill>
            </a:endParaRPr>
          </a:p>
        </p:txBody>
      </p:sp>
      <p:sp>
        <p:nvSpPr>
          <p:cNvPr id="25" name="Rectangle 24"/>
          <p:cNvSpPr/>
          <p:nvPr/>
        </p:nvSpPr>
        <p:spPr>
          <a:xfrm>
            <a:off x="1472391" y="989095"/>
            <a:ext cx="1011831" cy="1395877"/>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chemeClr val="bg1">
                  <a:lumMod val="65000"/>
                </a:schemeClr>
              </a:solidFill>
            </a:endParaRPr>
          </a:p>
        </p:txBody>
      </p:sp>
      <p:sp>
        <p:nvSpPr>
          <p:cNvPr id="31" name="Rectangle 30"/>
          <p:cNvSpPr/>
          <p:nvPr/>
        </p:nvSpPr>
        <p:spPr>
          <a:xfrm>
            <a:off x="8693778" y="-1"/>
            <a:ext cx="77764" cy="6857999"/>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5_Title Slide">
    <p:bg>
      <p:bgPr>
        <a:solidFill>
          <a:schemeClr val="bg1"/>
        </a:solidFill>
        <a:effectLst/>
      </p:bgPr>
    </p:bg>
    <p:spTree>
      <p:nvGrpSpPr>
        <p:cNvPr id="1" name=""/>
        <p:cNvGrpSpPr/>
        <p:nvPr/>
      </p:nvGrpSpPr>
      <p:grpSpPr>
        <a:xfrm>
          <a:off x="0" y="0"/>
          <a:ext cx="0" cy="0"/>
          <a:chOff x="0" y="0"/>
          <a:chExt cx="0" cy="0"/>
        </a:xfrm>
      </p:grpSpPr>
      <p:sp>
        <p:nvSpPr>
          <p:cNvPr id="29" name="Rectangle 28"/>
          <p:cNvSpPr/>
          <p:nvPr/>
        </p:nvSpPr>
        <p:spPr>
          <a:xfrm>
            <a:off x="1" y="0"/>
            <a:ext cx="9143999"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4571999" y="0"/>
            <a:ext cx="4572001" cy="2817515"/>
          </a:xfrm>
          <a:prstGeom prst="rect">
            <a:avLst/>
          </a:prstGeom>
          <a:solidFill>
            <a:srgbClr val="102E5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p:cNvSpPr/>
          <p:nvPr/>
        </p:nvSpPr>
        <p:spPr>
          <a:xfrm>
            <a:off x="4571999" y="5964768"/>
            <a:ext cx="4572001" cy="893232"/>
          </a:xfrm>
          <a:prstGeom prst="rect">
            <a:avLst/>
          </a:prstGeom>
          <a:solidFill>
            <a:srgbClr val="102E5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4572001" y="2908379"/>
            <a:ext cx="1359657" cy="1395877"/>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solidFill>
                <a:schemeClr val="bg1">
                  <a:lumMod val="65000"/>
                </a:schemeClr>
              </a:solidFill>
            </a:endParaRPr>
          </a:p>
        </p:txBody>
      </p:sp>
      <p:sp>
        <p:nvSpPr>
          <p:cNvPr id="20" name="Rectangle 19"/>
          <p:cNvSpPr/>
          <p:nvPr/>
        </p:nvSpPr>
        <p:spPr>
          <a:xfrm>
            <a:off x="4572000" y="4403587"/>
            <a:ext cx="4572000" cy="1467948"/>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bg1">
                  <a:lumMod val="65000"/>
                </a:schemeClr>
              </a:solidFill>
            </a:endParaRPr>
          </a:p>
        </p:txBody>
      </p:sp>
      <p:sp>
        <p:nvSpPr>
          <p:cNvPr id="25" name="Rectangle 24"/>
          <p:cNvSpPr/>
          <p:nvPr/>
        </p:nvSpPr>
        <p:spPr>
          <a:xfrm>
            <a:off x="6044391" y="2908379"/>
            <a:ext cx="3099609" cy="1395877"/>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chemeClr val="bg1">
                  <a:lumMod val="65000"/>
                </a:schemeClr>
              </a:solidFill>
            </a:endParaRPr>
          </a:p>
        </p:txBody>
      </p:sp>
      <p:sp>
        <p:nvSpPr>
          <p:cNvPr id="13" name="Rectangle 12"/>
          <p:cNvSpPr/>
          <p:nvPr/>
        </p:nvSpPr>
        <p:spPr>
          <a:xfrm rot="10800000">
            <a:off x="112655" y="-1"/>
            <a:ext cx="337567" cy="6857999"/>
          </a:xfrm>
          <a:prstGeom prst="rect">
            <a:avLst/>
          </a:prstGeom>
          <a:solidFill>
            <a:srgbClr val="9D8C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 name="Title 1"/>
          <p:cNvSpPr>
            <a:spLocks noGrp="1"/>
          </p:cNvSpPr>
          <p:nvPr>
            <p:ph type="ctrTitle"/>
          </p:nvPr>
        </p:nvSpPr>
        <p:spPr>
          <a:xfrm>
            <a:off x="672418" y="1250965"/>
            <a:ext cx="3789515" cy="1233338"/>
          </a:xfrm>
        </p:spPr>
        <p:txBody>
          <a:bodyPr/>
          <a:lstStyle>
            <a:lvl1pPr algn="l">
              <a:lnSpc>
                <a:spcPts val="3800"/>
              </a:lnSpc>
              <a:defRPr>
                <a:solidFill>
                  <a:srgbClr val="9D8C78"/>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672418" y="2588978"/>
            <a:ext cx="3586315" cy="1085555"/>
          </a:xfrm>
        </p:spPr>
        <p:txBody>
          <a:bodyPr/>
          <a:lstStyle>
            <a:lvl1pPr marL="0" indent="0" algn="l">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en-US" dirty="0"/>
          </a:p>
        </p:txBody>
      </p:sp>
      <p:sp>
        <p:nvSpPr>
          <p:cNvPr id="32" name="Rectangle 4"/>
          <p:cNvSpPr>
            <a:spLocks noGrp="1" noChangeArrowheads="1"/>
          </p:cNvSpPr>
          <p:nvPr>
            <p:ph type="dt" sz="half" idx="2"/>
          </p:nvPr>
        </p:nvSpPr>
        <p:spPr bwMode="auto">
          <a:xfrm>
            <a:off x="672418" y="265178"/>
            <a:ext cx="1029382" cy="28515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100">
                <a:latin typeface="Calibri"/>
                <a:cs typeface="Calibri"/>
              </a:defRPr>
            </a:lvl1pPr>
          </a:lstStyle>
          <a:p>
            <a:fld id="{500A3ED0-8BF4-4EBE-B6C8-AF4C5F3CFEF3}" type="datetime1">
              <a:rPr lang="zh-CN" altLang="en-US" smtClean="0"/>
              <a:pPr/>
              <a:t>2020/4/7</a:t>
            </a:fld>
            <a:endParaRPr lang="en-US" dirty="0"/>
          </a:p>
        </p:txBody>
      </p:sp>
      <p:sp>
        <p:nvSpPr>
          <p:cNvPr id="31" name="Rectangle 30"/>
          <p:cNvSpPr/>
          <p:nvPr/>
        </p:nvSpPr>
        <p:spPr>
          <a:xfrm rot="10800000">
            <a:off x="1" y="-1"/>
            <a:ext cx="77764" cy="6857999"/>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10" name="日期占位符 18"/>
          <p:cNvSpPr>
            <a:spLocks noGrp="1"/>
          </p:cNvSpPr>
          <p:nvPr>
            <p:ph type="dt" sz="half" idx="11"/>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3B7966A7-E775-47C7-A93B-F120E20A9B49}" type="datetime1">
              <a:rPr lang="zh-CN" altLang="en-US" smtClean="0"/>
              <a:pPr/>
              <a:t>2020/4/7</a:t>
            </a:fld>
            <a:endParaRPr lang="zh-CN" altLang="en-US" dirty="0"/>
          </a:p>
        </p:txBody>
      </p:sp>
      <p:sp>
        <p:nvSpPr>
          <p:cNvPr id="11" name="灯片编号占位符 19"/>
          <p:cNvSpPr>
            <a:spLocks noGrp="1"/>
          </p:cNvSpPr>
          <p:nvPr>
            <p:ph type="sldNum" sz="quarter" idx="12"/>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idx="1"/>
          </p:nvPr>
        </p:nvSpPr>
        <p:spPr/>
        <p:txBody>
          <a:bodyPr/>
          <a:lstStyle>
            <a:lvl2pPr marL="626400">
              <a:defRPr/>
            </a:lvl2pPr>
            <a:lvl3pPr marL="910800">
              <a:defRPr/>
            </a:lvl3pPr>
            <a:lvl4pPr marL="1141200">
              <a:defRPr/>
            </a:lvl4pPr>
            <a:lvl5pPr marL="1371600">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6"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7" name="日期占位符 18"/>
          <p:cNvSpPr>
            <a:spLocks noGrp="1"/>
          </p:cNvSpPr>
          <p:nvPr>
            <p:ph type="dt" sz="half" idx="11"/>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1B052505-8510-4DB3-8F12-57CB1B691696}" type="datetime1">
              <a:rPr lang="zh-CN" altLang="en-US" smtClean="0"/>
              <a:pPr/>
              <a:t>2020/4/7</a:t>
            </a:fld>
            <a:endParaRPr lang="zh-CN" altLang="en-US" dirty="0"/>
          </a:p>
        </p:txBody>
      </p:sp>
      <p:sp>
        <p:nvSpPr>
          <p:cNvPr id="10" name="灯片编号占位符 19"/>
          <p:cNvSpPr>
            <a:spLocks noGrp="1"/>
          </p:cNvSpPr>
          <p:nvPr>
            <p:ph type="sldNum" sz="quarter" idx="12"/>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5" name="日期占位符 18"/>
          <p:cNvSpPr>
            <a:spLocks noGrp="1"/>
          </p:cNvSpPr>
          <p:nvPr>
            <p:ph type="dt" sz="half" idx="2"/>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06EBCAEB-359A-4CA5-8548-0305F565A0F4}" type="datetime1">
              <a:rPr lang="zh-CN" altLang="en-US" smtClean="0"/>
              <a:pPr/>
              <a:t>2020/4/7</a:t>
            </a:fld>
            <a:endParaRPr lang="zh-CN" altLang="en-US" dirty="0"/>
          </a:p>
        </p:txBody>
      </p:sp>
      <p:sp>
        <p:nvSpPr>
          <p:cNvPr id="6" name="灯片编号占位符 19"/>
          <p:cNvSpPr>
            <a:spLocks noGrp="1"/>
          </p:cNvSpPr>
          <p:nvPr>
            <p:ph type="sldNum" sz="quarter" idx="4"/>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6553200"/>
            <a:ext cx="9144000" cy="304800"/>
          </a:xfrm>
          <a:prstGeom prst="rect">
            <a:avLst/>
          </a:prstGeom>
          <a:solidFill>
            <a:srgbClr val="9E8C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0" y="6451600"/>
            <a:ext cx="9144000" cy="76200"/>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9" name="Rectangle 2"/>
          <p:cNvSpPr>
            <a:spLocks noGrp="1" noChangeArrowheads="1"/>
          </p:cNvSpPr>
          <p:nvPr>
            <p:ph type="title"/>
          </p:nvPr>
        </p:nvSpPr>
        <p:spPr bwMode="auto">
          <a:xfrm>
            <a:off x="457200" y="1"/>
            <a:ext cx="8229600" cy="8367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单击此处编辑母版标题样式</a:t>
            </a:r>
            <a:endParaRPr lang="en-US" dirty="0"/>
          </a:p>
        </p:txBody>
      </p:sp>
      <p:sp>
        <p:nvSpPr>
          <p:cNvPr id="1030" name="Rectangle 3"/>
          <p:cNvSpPr>
            <a:spLocks noGrp="1" noChangeArrowheads="1"/>
          </p:cNvSpPr>
          <p:nvPr>
            <p:ph type="body" idx="1"/>
          </p:nvPr>
        </p:nvSpPr>
        <p:spPr bwMode="auto">
          <a:xfrm>
            <a:off x="457200" y="980728"/>
            <a:ext cx="8229600" cy="53285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19" name="日期占位符 18"/>
          <p:cNvSpPr>
            <a:spLocks noGrp="1"/>
          </p:cNvSpPr>
          <p:nvPr>
            <p:ph type="dt" sz="half" idx="2"/>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D1CB254B-6C6D-42C6-B9A8-66F7B4E8F45F}" type="datetime1">
              <a:rPr lang="zh-CN" altLang="en-US" smtClean="0"/>
              <a:pPr/>
              <a:t>2020/4/7</a:t>
            </a:fld>
            <a:endParaRPr lang="zh-CN" altLang="en-US" dirty="0"/>
          </a:p>
        </p:txBody>
      </p:sp>
      <p:sp>
        <p:nvSpPr>
          <p:cNvPr id="20" name="灯片编号占位符 19"/>
          <p:cNvSpPr>
            <a:spLocks noGrp="1"/>
          </p:cNvSpPr>
          <p:nvPr>
            <p:ph type="sldNum" sz="quarter" idx="4"/>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
        <p:nvSpPr>
          <p:cNvPr id="14"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Tree>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6" r:id="rId23"/>
  </p:sldLayoutIdLst>
  <p:timing>
    <p:tnLst>
      <p:par>
        <p:cTn id="1" dur="indefinite" restart="never" nodeType="tmRoot"/>
      </p:par>
    </p:tnLst>
  </p:timing>
  <p:txStyles>
    <p:titleStyle>
      <a:lvl1pPr algn="l" rtl="0" eaLnBrk="1" fontAlgn="base" hangingPunct="1">
        <a:spcBef>
          <a:spcPct val="0"/>
        </a:spcBef>
        <a:spcAft>
          <a:spcPct val="0"/>
        </a:spcAft>
        <a:defRPr sz="4000" baseline="0">
          <a:solidFill>
            <a:srgbClr val="102E54"/>
          </a:solidFill>
          <a:latin typeface="Calibri"/>
          <a:ea typeface="隶书" pitchFamily="49" charset="-122"/>
          <a:cs typeface="Calibri"/>
        </a:defRPr>
      </a:lvl1pPr>
      <a:lvl2pPr algn="l" rtl="0" eaLnBrk="1" fontAlgn="base" hangingPunct="1">
        <a:spcBef>
          <a:spcPct val="0"/>
        </a:spcBef>
        <a:spcAft>
          <a:spcPct val="0"/>
        </a:spcAft>
        <a:defRPr sz="4000">
          <a:solidFill>
            <a:srgbClr val="102E54"/>
          </a:solidFill>
          <a:latin typeface="Calibri" charset="0"/>
          <a:ea typeface="ＭＳ Ｐゴシック" charset="-128"/>
        </a:defRPr>
      </a:lvl2pPr>
      <a:lvl3pPr algn="l" rtl="0" eaLnBrk="1" fontAlgn="base" hangingPunct="1">
        <a:spcBef>
          <a:spcPct val="0"/>
        </a:spcBef>
        <a:spcAft>
          <a:spcPct val="0"/>
        </a:spcAft>
        <a:defRPr sz="4000">
          <a:solidFill>
            <a:srgbClr val="102E54"/>
          </a:solidFill>
          <a:latin typeface="Calibri" charset="0"/>
          <a:ea typeface="ＭＳ Ｐゴシック" charset="-128"/>
        </a:defRPr>
      </a:lvl3pPr>
      <a:lvl4pPr algn="l" rtl="0" eaLnBrk="1" fontAlgn="base" hangingPunct="1">
        <a:spcBef>
          <a:spcPct val="0"/>
        </a:spcBef>
        <a:spcAft>
          <a:spcPct val="0"/>
        </a:spcAft>
        <a:defRPr sz="4000">
          <a:solidFill>
            <a:srgbClr val="102E54"/>
          </a:solidFill>
          <a:latin typeface="Calibri" charset="0"/>
          <a:ea typeface="ＭＳ Ｐゴシック" charset="-128"/>
        </a:defRPr>
      </a:lvl4pPr>
      <a:lvl5pPr algn="l" rtl="0" eaLnBrk="1" fontAlgn="base" hangingPunct="1">
        <a:spcBef>
          <a:spcPct val="0"/>
        </a:spcBef>
        <a:spcAft>
          <a:spcPct val="0"/>
        </a:spcAft>
        <a:defRPr sz="4000">
          <a:solidFill>
            <a:srgbClr val="102E54"/>
          </a:solidFill>
          <a:latin typeface="Calibri" charset="0"/>
          <a:ea typeface="ＭＳ Ｐゴシック" charset="-128"/>
        </a:defRPr>
      </a:lvl5pPr>
      <a:lvl6pPr marL="457200" algn="ctr" rtl="0" eaLnBrk="1" fontAlgn="base" hangingPunct="1">
        <a:spcBef>
          <a:spcPct val="0"/>
        </a:spcBef>
        <a:spcAft>
          <a:spcPct val="0"/>
        </a:spcAft>
        <a:defRPr sz="4400">
          <a:solidFill>
            <a:schemeClr val="tx2"/>
          </a:solidFill>
          <a:latin typeface="Arial" pitchFamily="-112" charset="0"/>
        </a:defRPr>
      </a:lvl6pPr>
      <a:lvl7pPr marL="914400" algn="ctr" rtl="0" eaLnBrk="1" fontAlgn="base" hangingPunct="1">
        <a:spcBef>
          <a:spcPct val="0"/>
        </a:spcBef>
        <a:spcAft>
          <a:spcPct val="0"/>
        </a:spcAft>
        <a:defRPr sz="4400">
          <a:solidFill>
            <a:schemeClr val="tx2"/>
          </a:solidFill>
          <a:latin typeface="Arial" pitchFamily="-112" charset="0"/>
        </a:defRPr>
      </a:lvl7pPr>
      <a:lvl8pPr marL="1371600" algn="ctr" rtl="0" eaLnBrk="1" fontAlgn="base" hangingPunct="1">
        <a:spcBef>
          <a:spcPct val="0"/>
        </a:spcBef>
        <a:spcAft>
          <a:spcPct val="0"/>
        </a:spcAft>
        <a:defRPr sz="4400">
          <a:solidFill>
            <a:schemeClr val="tx2"/>
          </a:solidFill>
          <a:latin typeface="Arial" pitchFamily="-112" charset="0"/>
        </a:defRPr>
      </a:lvl8pPr>
      <a:lvl9pPr marL="1828800" algn="ctr" rtl="0" eaLnBrk="1" fontAlgn="base" hangingPunct="1">
        <a:spcBef>
          <a:spcPct val="0"/>
        </a:spcBef>
        <a:spcAft>
          <a:spcPct val="0"/>
        </a:spcAft>
        <a:defRPr sz="4400">
          <a:solidFill>
            <a:schemeClr val="tx2"/>
          </a:solidFill>
          <a:latin typeface="Arial" pitchFamily="-112" charset="0"/>
        </a:defRPr>
      </a:lvl9pPr>
    </p:titleStyle>
    <p:bodyStyle>
      <a:lvl1pPr marL="342900" indent="-342900" algn="l" rtl="0" eaLnBrk="1" fontAlgn="base" hangingPunct="1">
        <a:spcBef>
          <a:spcPct val="20000"/>
        </a:spcBef>
        <a:spcAft>
          <a:spcPct val="0"/>
        </a:spcAft>
        <a:buClr>
          <a:srgbClr val="102E54"/>
        </a:buClr>
        <a:buFont typeface="Wingdings" pitchFamily="-111" charset="2"/>
        <a:buChar char="§"/>
        <a:defRPr sz="2400" baseline="0">
          <a:solidFill>
            <a:schemeClr val="tx1"/>
          </a:solidFill>
          <a:latin typeface="Calibri"/>
          <a:ea typeface="华文中宋" pitchFamily="2" charset="-122"/>
          <a:cs typeface="Calibri"/>
        </a:defRPr>
      </a:lvl1pPr>
      <a:lvl2pPr marL="568800" indent="-285750" algn="l" rtl="0" eaLnBrk="1" fontAlgn="base" hangingPunct="1">
        <a:spcBef>
          <a:spcPct val="20000"/>
        </a:spcBef>
        <a:spcAft>
          <a:spcPct val="0"/>
        </a:spcAft>
        <a:buClr>
          <a:srgbClr val="800000"/>
        </a:buClr>
        <a:buFont typeface="Wingdings" pitchFamily="-111" charset="2"/>
        <a:buChar char="§"/>
        <a:defRPr sz="2000" baseline="0">
          <a:solidFill>
            <a:schemeClr val="tx1"/>
          </a:solidFill>
          <a:latin typeface="Calibri"/>
          <a:ea typeface="华文中宋" pitchFamily="2" charset="-122"/>
          <a:cs typeface="Calibri"/>
        </a:defRPr>
      </a:lvl2pPr>
      <a:lvl3pPr marL="691200" indent="-228600" algn="l" rtl="0" eaLnBrk="1" fontAlgn="base" hangingPunct="1">
        <a:spcBef>
          <a:spcPct val="20000"/>
        </a:spcBef>
        <a:spcAft>
          <a:spcPct val="0"/>
        </a:spcAft>
        <a:buClr>
          <a:srgbClr val="9E8C78"/>
        </a:buClr>
        <a:buFont typeface="Wingdings" pitchFamily="-111" charset="2"/>
        <a:buChar char="§"/>
        <a:defRPr baseline="0">
          <a:solidFill>
            <a:schemeClr val="tx1"/>
          </a:solidFill>
          <a:latin typeface="Calibri"/>
          <a:ea typeface="华文中宋" pitchFamily="2" charset="-122"/>
          <a:cs typeface="Calibri"/>
        </a:defRPr>
      </a:lvl3pPr>
      <a:lvl4pPr marL="921600" indent="-228600" algn="l" rtl="0" eaLnBrk="1" fontAlgn="base" hangingPunct="1">
        <a:spcBef>
          <a:spcPct val="20000"/>
        </a:spcBef>
        <a:spcAft>
          <a:spcPct val="0"/>
        </a:spcAft>
        <a:buChar char="–"/>
        <a:defRPr sz="1600" baseline="0">
          <a:solidFill>
            <a:schemeClr val="tx1"/>
          </a:solidFill>
          <a:latin typeface="Calibri"/>
          <a:ea typeface="华文中宋" pitchFamily="2" charset="-122"/>
          <a:cs typeface="Calibri"/>
        </a:defRPr>
      </a:lvl4pPr>
      <a:lvl5pPr marL="1152000" indent="-228600" algn="l" rtl="0" eaLnBrk="1" fontAlgn="base" hangingPunct="1">
        <a:spcBef>
          <a:spcPct val="20000"/>
        </a:spcBef>
        <a:spcAft>
          <a:spcPct val="0"/>
        </a:spcAft>
        <a:buChar char="»"/>
        <a:defRPr sz="1400" baseline="0">
          <a:solidFill>
            <a:schemeClr val="tx1"/>
          </a:solidFill>
          <a:latin typeface="Calibri"/>
          <a:ea typeface="华文中宋" pitchFamily="2" charset="-122"/>
          <a:cs typeface="Calibri"/>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Layout" Target="../slideLayouts/slideLayout8.xml"/><Relationship Id="rId5" Type="http://schemas.openxmlformats.org/officeDocument/2006/relationships/image" Target="../media/image22.png"/><Relationship Id="rId4" Type="http://schemas.openxmlformats.org/officeDocument/2006/relationships/image" Target="../media/image21.emf"/></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8.xml"/><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emf"/><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8.xml"/><Relationship Id="rId5" Type="http://schemas.openxmlformats.org/officeDocument/2006/relationships/image" Target="../media/image57.jpeg"/><Relationship Id="rId4" Type="http://schemas.openxmlformats.org/officeDocument/2006/relationships/image" Target="../media/image56.jpeg"/></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slideLayout" Target="../slideLayouts/slideLayout8.xml"/><Relationship Id="rId5" Type="http://schemas.openxmlformats.org/officeDocument/2006/relationships/image" Target="../media/image68.jpeg"/><Relationship Id="rId4" Type="http://schemas.openxmlformats.org/officeDocument/2006/relationships/image" Target="../media/image67.emf"/></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emf"/><Relationship Id="rId1" Type="http://schemas.openxmlformats.org/officeDocument/2006/relationships/slideLayout" Target="../slideLayouts/slideLayout8.xml"/><Relationship Id="rId5" Type="http://schemas.openxmlformats.org/officeDocument/2006/relationships/image" Target="../media/image72.png"/><Relationship Id="rId4" Type="http://schemas.openxmlformats.org/officeDocument/2006/relationships/image" Target="../media/image71.emf"/></Relationships>
</file>

<file path=ppt/slides/_rels/slide42.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slideLayout" Target="../slideLayouts/slideLayout8.xml"/><Relationship Id="rId5" Type="http://schemas.openxmlformats.org/officeDocument/2006/relationships/image" Target="../media/image76.emf"/><Relationship Id="rId4" Type="http://schemas.openxmlformats.org/officeDocument/2006/relationships/image" Target="../media/image75.emf"/></Relationships>
</file>

<file path=ppt/slides/_rels/slide43.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emf"/><Relationship Id="rId1" Type="http://schemas.openxmlformats.org/officeDocument/2006/relationships/slideLayout" Target="../slideLayouts/slideLayout8.xml"/><Relationship Id="rId4" Type="http://schemas.openxmlformats.org/officeDocument/2006/relationships/image" Target="../media/image79.jpeg"/></Relationships>
</file>

<file path=ppt/slides/_rels/slide44.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emf"/><Relationship Id="rId1" Type="http://schemas.openxmlformats.org/officeDocument/2006/relationships/slideLayout" Target="../slideLayouts/slideLayout8.xml"/><Relationship Id="rId5" Type="http://schemas.openxmlformats.org/officeDocument/2006/relationships/image" Target="../media/image83.jpeg"/><Relationship Id="rId4" Type="http://schemas.openxmlformats.org/officeDocument/2006/relationships/image" Target="../media/image82.emf"/></Relationships>
</file>

<file path=ppt/slides/_rels/slide4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emf"/><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emf"/><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使用</a:t>
            </a:r>
            <a:r>
              <a:rPr lang="en-US" altLang="zh-CN" dirty="0" smtClean="0"/>
              <a:t>Verilog</a:t>
            </a:r>
            <a:r>
              <a:rPr lang="zh-CN" altLang="en-US" dirty="0" smtClean="0"/>
              <a:t>设计数字电路</a:t>
            </a:r>
            <a:endParaRPr lang="zh-CN" altLang="en-US" dirty="0"/>
          </a:p>
        </p:txBody>
      </p:sp>
      <p:sp>
        <p:nvSpPr>
          <p:cNvPr id="4" name="副标题 3"/>
          <p:cNvSpPr>
            <a:spLocks noGrp="1"/>
          </p:cNvSpPr>
          <p:nvPr>
            <p:ph type="subTitle" idx="1"/>
          </p:nvPr>
        </p:nvSpPr>
        <p:spPr/>
        <p:txBody>
          <a:bodyPr/>
          <a:lstStyle/>
          <a:p>
            <a:endParaRPr lang="zh-CN"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457200" y="277813"/>
            <a:ext cx="8229600" cy="703262"/>
          </a:xfrm>
        </p:spPr>
        <p:txBody>
          <a:bodyPr/>
          <a:lstStyle/>
          <a:p>
            <a:r>
              <a:rPr lang="en-US" altLang="zh-CN" dirty="0" smtClean="0"/>
              <a:t>Verilog-2001 </a:t>
            </a:r>
            <a:r>
              <a:rPr lang="zh-CN" altLang="en-US" dirty="0" smtClean="0"/>
              <a:t>的事件调度</a:t>
            </a:r>
          </a:p>
        </p:txBody>
      </p:sp>
      <p:sp>
        <p:nvSpPr>
          <p:cNvPr id="48" name="内容占位符 47"/>
          <p:cNvSpPr>
            <a:spLocks noGrp="1"/>
          </p:cNvSpPr>
          <p:nvPr>
            <p:ph idx="1"/>
          </p:nvPr>
        </p:nvSpPr>
        <p:spPr>
          <a:xfrm>
            <a:off x="457200" y="980728"/>
            <a:ext cx="3682752" cy="5328592"/>
          </a:xfrm>
        </p:spPr>
        <p:txBody>
          <a:bodyPr/>
          <a:lstStyle/>
          <a:p>
            <a:r>
              <a:rPr lang="zh-CN" altLang="en-US" dirty="0" smtClean="0"/>
              <a:t>早期的</a:t>
            </a:r>
            <a:r>
              <a:rPr lang="en-US" altLang="zh-CN" dirty="0" smtClean="0"/>
              <a:t>Verilog</a:t>
            </a:r>
            <a:r>
              <a:rPr lang="zh-CN" altLang="en-US" dirty="0" smtClean="0"/>
              <a:t>调度器比较简单。分为</a:t>
            </a:r>
            <a:r>
              <a:rPr lang="en-US" altLang="zh-CN" dirty="0" smtClean="0"/>
              <a:t>4</a:t>
            </a:r>
            <a:r>
              <a:rPr lang="zh-CN" altLang="en-US" dirty="0" smtClean="0"/>
              <a:t>个区域</a:t>
            </a:r>
            <a:endParaRPr lang="en-US" altLang="zh-CN" dirty="0" smtClean="0"/>
          </a:p>
          <a:p>
            <a:r>
              <a:rPr lang="zh-CN" altLang="en-US" dirty="0" smtClean="0"/>
              <a:t>不同区域会调度不同的</a:t>
            </a:r>
            <a:r>
              <a:rPr lang="en-US" altLang="zh-CN" dirty="0" smtClean="0"/>
              <a:t>Verilog</a:t>
            </a:r>
            <a:r>
              <a:rPr lang="zh-CN" altLang="en-US" dirty="0" smtClean="0"/>
              <a:t>语句执行。</a:t>
            </a:r>
            <a:endParaRPr lang="zh-CN" altLang="en-US" dirty="0"/>
          </a:p>
        </p:txBody>
      </p:sp>
      <p:pic>
        <p:nvPicPr>
          <p:cNvPr id="17552387" name="Picture 3"/>
          <p:cNvPicPr>
            <a:picLocks noChangeAspect="1" noChangeArrowheads="1"/>
          </p:cNvPicPr>
          <p:nvPr/>
        </p:nvPicPr>
        <p:blipFill>
          <a:blip r:embed="rId2" cstate="print"/>
          <a:srcRect/>
          <a:stretch>
            <a:fillRect/>
          </a:stretch>
        </p:blipFill>
        <p:spPr bwMode="auto">
          <a:xfrm>
            <a:off x="3186333" y="2348880"/>
            <a:ext cx="5957667" cy="396044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Systemverilog</a:t>
            </a:r>
            <a:r>
              <a:rPr lang="zh-CN" altLang="en-US" dirty="0" smtClean="0"/>
              <a:t>的事件调度器</a:t>
            </a:r>
            <a:endParaRPr lang="zh-CN" altLang="en-US" dirty="0"/>
          </a:p>
        </p:txBody>
      </p:sp>
      <p:sp>
        <p:nvSpPr>
          <p:cNvPr id="3" name="内容占位符 2"/>
          <p:cNvSpPr>
            <a:spLocks noGrp="1"/>
          </p:cNvSpPr>
          <p:nvPr>
            <p:ph idx="1"/>
          </p:nvPr>
        </p:nvSpPr>
        <p:spPr>
          <a:xfrm>
            <a:off x="457200" y="980728"/>
            <a:ext cx="4906888" cy="5328592"/>
          </a:xfrm>
        </p:spPr>
        <p:txBody>
          <a:bodyPr/>
          <a:lstStyle/>
          <a:p>
            <a:r>
              <a:rPr lang="zh-CN" altLang="en-US" dirty="0" smtClean="0"/>
              <a:t>根据验证的需求， </a:t>
            </a:r>
            <a:r>
              <a:rPr lang="en-US" altLang="zh-CN" dirty="0" smtClean="0"/>
              <a:t>SystemVerilog </a:t>
            </a:r>
            <a:r>
              <a:rPr lang="zh-CN" altLang="en-US" dirty="0" smtClean="0"/>
              <a:t>的事件调度器更加复杂，分割出了更多的</a:t>
            </a:r>
            <a:r>
              <a:rPr lang="en-US" altLang="zh-CN" dirty="0" smtClean="0"/>
              <a:t>Region</a:t>
            </a:r>
            <a:r>
              <a:rPr lang="zh-CN" altLang="en-US" dirty="0" smtClean="0"/>
              <a:t>。</a:t>
            </a:r>
            <a:endParaRPr lang="zh-CN" altLang="en-US" dirty="0"/>
          </a:p>
        </p:txBody>
      </p:sp>
      <p:pic>
        <p:nvPicPr>
          <p:cNvPr id="4" name="Picture 2"/>
          <p:cNvPicPr>
            <a:picLocks noChangeAspect="1" noChangeArrowheads="1"/>
          </p:cNvPicPr>
          <p:nvPr/>
        </p:nvPicPr>
        <p:blipFill>
          <a:blip r:embed="rId2" cstate="print"/>
          <a:srcRect/>
          <a:stretch>
            <a:fillRect/>
          </a:stretch>
        </p:blipFill>
        <p:spPr bwMode="auto">
          <a:xfrm>
            <a:off x="5652120" y="980728"/>
            <a:ext cx="3240360" cy="531317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smtClean="0"/>
              <a:t>阻塞赋值和非阻塞赋值</a:t>
            </a:r>
            <a:endParaRPr lang="zh-CN" altLang="en-US" sz="2800" dirty="0"/>
          </a:p>
        </p:txBody>
      </p:sp>
      <p:sp>
        <p:nvSpPr>
          <p:cNvPr id="3" name="内容占位符 2"/>
          <p:cNvSpPr>
            <a:spLocks noGrp="1"/>
          </p:cNvSpPr>
          <p:nvPr>
            <p:ph idx="1"/>
          </p:nvPr>
        </p:nvSpPr>
        <p:spPr/>
        <p:txBody>
          <a:bodyPr/>
          <a:lstStyle/>
          <a:p>
            <a:r>
              <a:rPr lang="zh-CN" altLang="en-US" dirty="0" smtClean="0"/>
              <a:t>阻塞赋值和非阻塞赋值</a:t>
            </a:r>
            <a:endParaRPr lang="en-US" altLang="zh-CN" dirty="0" smtClean="0"/>
          </a:p>
          <a:p>
            <a:pPr lvl="1"/>
            <a:r>
              <a:rPr lang="zh-CN" altLang="en-US" dirty="0" smtClean="0"/>
              <a:t>阻塞赋值和非阻塞赋值由于在不同的区域里进行求值，会导致不同的运行顺序，获得不同的执行结果</a:t>
            </a:r>
            <a:endParaRPr lang="zh-CN" altLang="en-US" dirty="0"/>
          </a:p>
        </p:txBody>
      </p:sp>
      <p:pic>
        <p:nvPicPr>
          <p:cNvPr id="17554436" name="Picture 4"/>
          <p:cNvPicPr>
            <a:picLocks noChangeAspect="1" noChangeArrowheads="1"/>
          </p:cNvPicPr>
          <p:nvPr/>
        </p:nvPicPr>
        <p:blipFill>
          <a:blip r:embed="rId2" cstate="print"/>
          <a:srcRect/>
          <a:stretch>
            <a:fillRect/>
          </a:stretch>
        </p:blipFill>
        <p:spPr bwMode="auto">
          <a:xfrm>
            <a:off x="755576" y="2060848"/>
            <a:ext cx="2816602" cy="1656184"/>
          </a:xfrm>
          <a:prstGeom prst="rect">
            <a:avLst/>
          </a:prstGeom>
          <a:noFill/>
          <a:ln w="9525">
            <a:noFill/>
            <a:miter lim="800000"/>
            <a:headEnd/>
            <a:tailEnd/>
          </a:ln>
          <a:effectLst/>
        </p:spPr>
      </p:pic>
      <p:pic>
        <p:nvPicPr>
          <p:cNvPr id="17554437" name="Picture 5"/>
          <p:cNvPicPr>
            <a:picLocks noChangeAspect="1" noChangeArrowheads="1"/>
          </p:cNvPicPr>
          <p:nvPr/>
        </p:nvPicPr>
        <p:blipFill>
          <a:blip r:embed="rId3" cstate="print"/>
          <a:srcRect/>
          <a:stretch>
            <a:fillRect/>
          </a:stretch>
        </p:blipFill>
        <p:spPr bwMode="auto">
          <a:xfrm>
            <a:off x="5796136" y="1772816"/>
            <a:ext cx="2184165" cy="2304256"/>
          </a:xfrm>
          <a:prstGeom prst="rect">
            <a:avLst/>
          </a:prstGeom>
          <a:noFill/>
          <a:ln w="9525">
            <a:noFill/>
            <a:miter lim="800000"/>
            <a:headEnd/>
            <a:tailEnd/>
          </a:ln>
        </p:spPr>
      </p:pic>
      <p:sp>
        <p:nvSpPr>
          <p:cNvPr id="9" name="下箭头 8"/>
          <p:cNvSpPr/>
          <p:nvPr/>
        </p:nvSpPr>
        <p:spPr>
          <a:xfrm rot="16200000">
            <a:off x="3815916" y="3176972"/>
            <a:ext cx="432048" cy="93610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7554439" name="Picture 7"/>
          <p:cNvPicPr>
            <a:picLocks noChangeAspect="1" noChangeArrowheads="1"/>
          </p:cNvPicPr>
          <p:nvPr/>
        </p:nvPicPr>
        <p:blipFill>
          <a:blip r:embed="rId4" cstate="print"/>
          <a:srcRect/>
          <a:stretch>
            <a:fillRect/>
          </a:stretch>
        </p:blipFill>
        <p:spPr bwMode="auto">
          <a:xfrm>
            <a:off x="755576" y="4221088"/>
            <a:ext cx="2694141" cy="1584176"/>
          </a:xfrm>
          <a:prstGeom prst="rect">
            <a:avLst/>
          </a:prstGeom>
          <a:noFill/>
          <a:ln w="9525">
            <a:noFill/>
            <a:miter lim="800000"/>
            <a:headEnd/>
            <a:tailEnd/>
          </a:ln>
          <a:effectLst/>
        </p:spPr>
      </p:pic>
      <p:pic>
        <p:nvPicPr>
          <p:cNvPr id="17554441" name="Picture 9"/>
          <p:cNvPicPr>
            <a:picLocks noChangeAspect="1" noChangeArrowheads="1"/>
          </p:cNvPicPr>
          <p:nvPr/>
        </p:nvPicPr>
        <p:blipFill>
          <a:blip r:embed="rId5" cstate="print"/>
          <a:srcRect/>
          <a:stretch>
            <a:fillRect/>
          </a:stretch>
        </p:blipFill>
        <p:spPr bwMode="auto">
          <a:xfrm>
            <a:off x="5868144" y="4149080"/>
            <a:ext cx="2135473" cy="2304256"/>
          </a:xfrm>
          <a:prstGeom prst="rect">
            <a:avLst/>
          </a:prstGeom>
          <a:noFill/>
          <a:ln w="9525">
            <a:noFill/>
            <a:miter lim="800000"/>
            <a:headEnd/>
            <a:tailEnd/>
          </a:ln>
        </p:spPr>
      </p:pic>
      <p:sp>
        <p:nvSpPr>
          <p:cNvPr id="14" name="TextBox 13"/>
          <p:cNvSpPr txBox="1"/>
          <p:nvPr/>
        </p:nvSpPr>
        <p:spPr>
          <a:xfrm>
            <a:off x="2411760" y="5445224"/>
            <a:ext cx="2736304" cy="923330"/>
          </a:xfrm>
          <a:prstGeom prst="rect">
            <a:avLst/>
          </a:prstGeom>
          <a:noFill/>
        </p:spPr>
        <p:txBody>
          <a:bodyPr wrap="square" rtlCol="0">
            <a:spAutoFit/>
          </a:bodyPr>
          <a:lstStyle/>
          <a:p>
            <a:r>
              <a:rPr lang="zh-CN" altLang="en-US" dirty="0" smtClean="0"/>
              <a:t>非阻塞赋值，在效果上看，能在</a:t>
            </a:r>
            <a:r>
              <a:rPr lang="en-US" altLang="zh-CN" dirty="0" smtClean="0"/>
              <a:t>always</a:t>
            </a:r>
            <a:r>
              <a:rPr lang="zh-CN" altLang="en-US" dirty="0" smtClean="0"/>
              <a:t>顺序执行的语义下，实现“并行”赋值</a:t>
            </a:r>
            <a:endParaRPr lang="zh-CN" alt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98497" name="Picture 1"/>
          <p:cNvPicPr>
            <a:picLocks noChangeAspect="1" noChangeArrowheads="1"/>
          </p:cNvPicPr>
          <p:nvPr/>
        </p:nvPicPr>
        <p:blipFill>
          <a:blip r:embed="rId2" cstate="print"/>
          <a:srcRect/>
          <a:stretch>
            <a:fillRect/>
          </a:stretch>
        </p:blipFill>
        <p:spPr bwMode="auto">
          <a:xfrm>
            <a:off x="5638270" y="4077072"/>
            <a:ext cx="3505730" cy="2304256"/>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dirty="0" smtClean="0"/>
              <a:t>Always</a:t>
            </a:r>
            <a:r>
              <a:rPr lang="zh-CN" altLang="en-US" dirty="0" smtClean="0"/>
              <a:t>块</a:t>
            </a:r>
            <a:endParaRPr lang="zh-CN" altLang="en-US" dirty="0"/>
          </a:p>
        </p:txBody>
      </p:sp>
      <p:sp>
        <p:nvSpPr>
          <p:cNvPr id="3" name="内容占位符 2"/>
          <p:cNvSpPr>
            <a:spLocks noGrp="1"/>
          </p:cNvSpPr>
          <p:nvPr>
            <p:ph idx="1"/>
          </p:nvPr>
        </p:nvSpPr>
        <p:spPr>
          <a:xfrm>
            <a:off x="539552" y="692696"/>
            <a:ext cx="7560840" cy="5616624"/>
          </a:xfrm>
        </p:spPr>
        <p:txBody>
          <a:bodyPr/>
          <a:lstStyle/>
          <a:p>
            <a:r>
              <a:rPr lang="zh-CN" altLang="en-US" sz="1600" dirty="0" smtClean="0"/>
              <a:t>内部顺序执行的</a:t>
            </a:r>
            <a:r>
              <a:rPr lang="en-US" altLang="zh-CN" sz="1600" dirty="0" smtClean="0"/>
              <a:t>Always</a:t>
            </a:r>
            <a:r>
              <a:rPr lang="zh-CN" altLang="en-US" sz="1600" dirty="0" smtClean="0"/>
              <a:t>块是</a:t>
            </a:r>
            <a:r>
              <a:rPr lang="en-US" altLang="zh-CN" sz="1600" dirty="0" smtClean="0"/>
              <a:t>Verilog</a:t>
            </a:r>
            <a:r>
              <a:rPr lang="zh-CN" altLang="en-US" sz="1600" dirty="0" smtClean="0"/>
              <a:t>行为建模的主要语法结构。</a:t>
            </a:r>
            <a:r>
              <a:rPr lang="en-US" altLang="zh-CN" sz="1600" dirty="0" smtClean="0"/>
              <a:t>always</a:t>
            </a:r>
            <a:r>
              <a:rPr lang="zh-CN" altLang="en-US" sz="1600" dirty="0" smtClean="0"/>
              <a:t>块可根据执行语义区分是否存在“记忆状态”，分为无状态的</a:t>
            </a:r>
            <a:r>
              <a:rPr lang="en-US" altLang="zh-CN" sz="1600" dirty="0" smtClean="0"/>
              <a:t>Always</a:t>
            </a:r>
            <a:r>
              <a:rPr lang="zh-CN" altLang="en-US" sz="1600" dirty="0" smtClean="0"/>
              <a:t>块，和有状态的</a:t>
            </a:r>
            <a:r>
              <a:rPr lang="en-US" altLang="zh-CN" sz="1600" dirty="0" smtClean="0"/>
              <a:t>Always</a:t>
            </a:r>
            <a:r>
              <a:rPr lang="zh-CN" altLang="en-US" sz="1600" dirty="0" smtClean="0"/>
              <a:t>块。</a:t>
            </a:r>
            <a:endParaRPr lang="en-US" altLang="zh-CN" sz="1600" dirty="0" smtClean="0"/>
          </a:p>
          <a:p>
            <a:r>
              <a:rPr lang="zh-CN" altLang="en-US" sz="1600" dirty="0" smtClean="0"/>
              <a:t>理解好</a:t>
            </a:r>
            <a:r>
              <a:rPr lang="en-US" altLang="zh-CN" sz="1600" dirty="0" smtClean="0"/>
              <a:t>Always</a:t>
            </a:r>
            <a:r>
              <a:rPr lang="zh-CN" altLang="en-US" sz="1600" dirty="0" smtClean="0"/>
              <a:t>块的执行语义是关键</a:t>
            </a:r>
            <a:endParaRPr lang="en-US" altLang="zh-CN" sz="1600" dirty="0" smtClean="0"/>
          </a:p>
          <a:p>
            <a:pPr lvl="1"/>
            <a:r>
              <a:rPr lang="zh-CN" altLang="en-US" sz="1600" dirty="0" smtClean="0"/>
              <a:t>时间：当前时间</a:t>
            </a:r>
            <a:r>
              <a:rPr lang="en-US" altLang="zh-CN" sz="1600" dirty="0" smtClean="0"/>
              <a:t>T</a:t>
            </a:r>
          </a:p>
          <a:p>
            <a:pPr lvl="1"/>
            <a:r>
              <a:rPr lang="zh-CN" altLang="en-US" sz="1600" dirty="0" smtClean="0"/>
              <a:t>事件：各种变量的值发生变化，就会发生更新</a:t>
            </a:r>
            <a:r>
              <a:rPr lang="en-US" altLang="zh-CN" sz="1600" dirty="0" smtClean="0"/>
              <a:t>Event</a:t>
            </a:r>
            <a:r>
              <a:rPr lang="zh-CN" altLang="en-US" sz="1600" dirty="0" smtClean="0"/>
              <a:t>，</a:t>
            </a:r>
            <a:r>
              <a:rPr lang="en-US" altLang="zh-CN" sz="1600" dirty="0" smtClean="0"/>
              <a:t>HDL</a:t>
            </a:r>
            <a:r>
              <a:rPr lang="zh-CN" altLang="en-US" sz="1600" dirty="0" smtClean="0"/>
              <a:t>可调度值更新事件在未来时刻发生。</a:t>
            </a:r>
            <a:endParaRPr lang="en-US" altLang="zh-CN" sz="1600" dirty="0" smtClean="0"/>
          </a:p>
          <a:p>
            <a:pPr lvl="1"/>
            <a:r>
              <a:rPr lang="zh-CN" altLang="en-US" sz="1600" dirty="0" smtClean="0"/>
              <a:t>敏感表和执行：</a:t>
            </a:r>
            <a:r>
              <a:rPr lang="en-US" altLang="zh-CN" sz="1600" dirty="0" smtClean="0"/>
              <a:t>Always</a:t>
            </a:r>
            <a:r>
              <a:rPr lang="zh-CN" altLang="en-US" sz="1600" dirty="0" smtClean="0"/>
              <a:t>块在敏感表中信号有指定事件发生</a:t>
            </a:r>
            <a:r>
              <a:rPr lang="en-US" altLang="zh-CN" sz="1600" dirty="0" smtClean="0"/>
              <a:t>(fire)</a:t>
            </a:r>
            <a:r>
              <a:rPr lang="zh-CN" altLang="en-US" sz="1600" dirty="0" smtClean="0"/>
              <a:t>将顺序执行一次，直到退出</a:t>
            </a:r>
            <a:r>
              <a:rPr lang="en-US" altLang="zh-CN" sz="1600" dirty="0" smtClean="0"/>
              <a:t>.</a:t>
            </a:r>
          </a:p>
          <a:p>
            <a:pPr lvl="1"/>
            <a:r>
              <a:rPr lang="zh-CN" altLang="en-US" sz="1600" dirty="0" smtClean="0"/>
              <a:t>变量的使用和赋值：</a:t>
            </a:r>
            <a:endParaRPr lang="en-US" altLang="zh-CN" sz="1600" dirty="0" smtClean="0"/>
          </a:p>
          <a:p>
            <a:pPr lvl="2"/>
            <a:r>
              <a:rPr lang="zh-CN" altLang="en-US" sz="1400" dirty="0" smtClean="0"/>
              <a:t>取赋值操作右边的变量的当前时刻</a:t>
            </a:r>
            <a:r>
              <a:rPr lang="en-US" altLang="zh-CN" sz="1400" dirty="0" smtClean="0"/>
              <a:t>T</a:t>
            </a:r>
            <a:r>
              <a:rPr lang="zh-CN" altLang="en-US" sz="1400" dirty="0" smtClean="0"/>
              <a:t>时的值参与运算</a:t>
            </a:r>
            <a:endParaRPr lang="en-US" altLang="zh-CN" sz="1400" dirty="0" smtClean="0"/>
          </a:p>
          <a:p>
            <a:pPr lvl="2"/>
            <a:r>
              <a:rPr lang="zh-CN" altLang="en-US" sz="1400" dirty="0" smtClean="0"/>
              <a:t>根据赋值的类型和延时调度赋值操作左边变量的值更新</a:t>
            </a:r>
            <a:endParaRPr lang="en-US" altLang="zh-CN" sz="1400" dirty="0" smtClean="0"/>
          </a:p>
          <a:p>
            <a:pPr lvl="3"/>
            <a:r>
              <a:rPr lang="zh-CN" altLang="en-US" sz="1100" dirty="0" smtClean="0"/>
              <a:t>阻塞，立即更新（无延时），调度到</a:t>
            </a:r>
            <a:r>
              <a:rPr lang="en-US" altLang="zh-CN" sz="1100" dirty="0" err="1" smtClean="0"/>
              <a:t>T+delay</a:t>
            </a:r>
            <a:r>
              <a:rPr lang="en-US" altLang="zh-CN" sz="1100" dirty="0" smtClean="0"/>
              <a:t> </a:t>
            </a:r>
            <a:r>
              <a:rPr lang="zh-CN" altLang="en-US" sz="1100" dirty="0" smtClean="0"/>
              <a:t>发生（有延时）</a:t>
            </a:r>
            <a:endParaRPr lang="en-US" altLang="zh-CN" sz="1100" dirty="0" smtClean="0"/>
          </a:p>
          <a:p>
            <a:pPr lvl="3"/>
            <a:r>
              <a:rPr lang="zh-CN" altLang="en-US" sz="1100" dirty="0" smtClean="0"/>
              <a:t>非阻塞，调度到</a:t>
            </a:r>
            <a:r>
              <a:rPr lang="en-US" altLang="zh-CN" sz="1100" dirty="0" smtClean="0"/>
              <a:t>NB</a:t>
            </a:r>
            <a:r>
              <a:rPr lang="zh-CN" altLang="en-US" sz="1100" dirty="0" smtClean="0"/>
              <a:t>区赋值（无延时），调度到</a:t>
            </a:r>
            <a:r>
              <a:rPr lang="en-US" altLang="zh-CN" sz="1100" dirty="0" err="1" smtClean="0"/>
              <a:t>T+delay</a:t>
            </a:r>
            <a:r>
              <a:rPr lang="en-US" altLang="zh-CN" sz="1100" dirty="0" smtClean="0"/>
              <a:t> </a:t>
            </a:r>
            <a:r>
              <a:rPr lang="zh-CN" altLang="en-US" sz="1100" dirty="0" smtClean="0"/>
              <a:t>发生（有延时）</a:t>
            </a:r>
            <a:endParaRPr lang="en-US" altLang="zh-CN" sz="1100" dirty="0" smtClean="0"/>
          </a:p>
          <a:p>
            <a:pPr lvl="1"/>
            <a:endParaRPr lang="en-US" altLang="zh-CN" sz="1200" dirty="0"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50339" name="Picture 3"/>
          <p:cNvPicPr>
            <a:picLocks noChangeAspect="1" noChangeArrowheads="1"/>
          </p:cNvPicPr>
          <p:nvPr/>
        </p:nvPicPr>
        <p:blipFill>
          <a:blip r:embed="rId2" cstate="print"/>
          <a:srcRect/>
          <a:stretch>
            <a:fillRect/>
          </a:stretch>
        </p:blipFill>
        <p:spPr bwMode="auto">
          <a:xfrm>
            <a:off x="4405420" y="1772816"/>
            <a:ext cx="4738580" cy="4622651"/>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dirty="0" smtClean="0"/>
              <a:t>使用</a:t>
            </a:r>
            <a:r>
              <a:rPr lang="en-US" altLang="zh-CN" dirty="0" smtClean="0"/>
              <a:t>Verilog</a:t>
            </a:r>
            <a:r>
              <a:rPr lang="zh-CN" altLang="en-US" dirty="0" smtClean="0"/>
              <a:t>进行设计的基本流程</a:t>
            </a:r>
            <a:endParaRPr lang="zh-CN" altLang="en-US" dirty="0"/>
          </a:p>
        </p:txBody>
      </p:sp>
      <p:sp>
        <p:nvSpPr>
          <p:cNvPr id="3" name="内容占位符 2"/>
          <p:cNvSpPr>
            <a:spLocks noGrp="1"/>
          </p:cNvSpPr>
          <p:nvPr>
            <p:ph idx="1"/>
          </p:nvPr>
        </p:nvSpPr>
        <p:spPr>
          <a:xfrm>
            <a:off x="457200" y="980728"/>
            <a:ext cx="3610744" cy="5328592"/>
          </a:xfrm>
        </p:spPr>
        <p:txBody>
          <a:bodyPr/>
          <a:lstStyle/>
          <a:p>
            <a:r>
              <a:rPr lang="zh-CN" altLang="en-US" sz="2000" dirty="0" smtClean="0"/>
              <a:t>从架构设计到产生可综合的</a:t>
            </a:r>
            <a:r>
              <a:rPr lang="en-US" altLang="zh-CN" sz="2000" dirty="0" smtClean="0"/>
              <a:t>RTL</a:t>
            </a:r>
            <a:r>
              <a:rPr lang="zh-CN" altLang="en-US" sz="2000" dirty="0" smtClean="0"/>
              <a:t>代码</a:t>
            </a:r>
            <a:endParaRPr lang="en-US" altLang="zh-CN" sz="2000" dirty="0" smtClean="0"/>
          </a:p>
          <a:p>
            <a:pPr lvl="1"/>
            <a:r>
              <a:rPr lang="zh-CN" altLang="en-US" sz="1800" dirty="0" smtClean="0"/>
              <a:t>考虑可用资源和约束</a:t>
            </a:r>
            <a:endParaRPr lang="en-US" altLang="zh-CN" sz="1800" dirty="0" smtClean="0"/>
          </a:p>
          <a:p>
            <a:pPr lvl="1"/>
            <a:r>
              <a:rPr lang="zh-CN" altLang="en-US" sz="1800" dirty="0" smtClean="0"/>
              <a:t>架构设计、并转换为可综合</a:t>
            </a:r>
            <a:r>
              <a:rPr lang="en-US" altLang="zh-CN" sz="1800" dirty="0" smtClean="0"/>
              <a:t>RTL</a:t>
            </a:r>
            <a:r>
              <a:rPr lang="zh-CN" altLang="en-US" sz="1800" dirty="0" smtClean="0"/>
              <a:t>代码</a:t>
            </a:r>
            <a:endParaRPr lang="en-US" altLang="zh-CN" sz="1800" dirty="0" smtClean="0"/>
          </a:p>
          <a:p>
            <a:pPr lvl="2"/>
            <a:r>
              <a:rPr lang="zh-CN" altLang="en-US" sz="1600" dirty="0" smtClean="0"/>
              <a:t>手工架构设计、并撰写可综合</a:t>
            </a:r>
            <a:r>
              <a:rPr lang="en-US" altLang="zh-CN" sz="1600" dirty="0" smtClean="0"/>
              <a:t>RTL</a:t>
            </a:r>
            <a:r>
              <a:rPr lang="zh-CN" altLang="en-US" sz="1600" dirty="0" smtClean="0"/>
              <a:t>代码</a:t>
            </a:r>
            <a:endParaRPr lang="en-US" altLang="zh-CN" sz="1600" dirty="0" smtClean="0"/>
          </a:p>
          <a:p>
            <a:pPr lvl="2"/>
            <a:r>
              <a:rPr lang="zh-CN" altLang="en-US" sz="1600" dirty="0" smtClean="0"/>
              <a:t>行为级高层次综合</a:t>
            </a:r>
            <a:endParaRPr lang="en-US" altLang="zh-CN" sz="1600" dirty="0" smtClean="0"/>
          </a:p>
          <a:p>
            <a:pPr lvl="3"/>
            <a:r>
              <a:rPr lang="zh-CN" altLang="en-US" sz="1400" dirty="0" smtClean="0"/>
              <a:t>资源分配</a:t>
            </a:r>
            <a:r>
              <a:rPr lang="en-US" altLang="zh-CN" sz="1400" dirty="0" smtClean="0"/>
              <a:t>/</a:t>
            </a:r>
            <a:r>
              <a:rPr lang="zh-CN" altLang="en-US" sz="1400" dirty="0" smtClean="0"/>
              <a:t>调度</a:t>
            </a:r>
            <a:r>
              <a:rPr lang="en-US" altLang="zh-CN" sz="1400" dirty="0" smtClean="0"/>
              <a:t>/</a:t>
            </a:r>
            <a:r>
              <a:rPr lang="zh-CN" altLang="en-US" sz="1400" dirty="0" smtClean="0"/>
              <a:t>绑定</a:t>
            </a:r>
            <a:endParaRPr lang="en-US" altLang="zh-CN" sz="1400" dirty="0" smtClean="0"/>
          </a:p>
          <a:p>
            <a:r>
              <a:rPr lang="zh-CN" altLang="en-US" sz="2000" dirty="0" smtClean="0"/>
              <a:t>使用可综合的</a:t>
            </a:r>
            <a:r>
              <a:rPr lang="en-US" altLang="zh-CN" sz="2000" dirty="0" smtClean="0"/>
              <a:t>RTL</a:t>
            </a:r>
            <a:r>
              <a:rPr lang="zh-CN" altLang="en-US" sz="2000" dirty="0" smtClean="0"/>
              <a:t>代码进行逻辑综合</a:t>
            </a:r>
            <a:endParaRPr lang="en-US" altLang="zh-CN" sz="2000" dirty="0" smtClean="0"/>
          </a:p>
          <a:p>
            <a:pPr lvl="1"/>
            <a:r>
              <a:rPr lang="zh-CN" altLang="en-US" sz="1800" dirty="0" smtClean="0"/>
              <a:t>逻辑综合能将</a:t>
            </a:r>
            <a:r>
              <a:rPr lang="en-US" altLang="zh-CN" sz="1800" dirty="0" smtClean="0"/>
              <a:t>RTL</a:t>
            </a:r>
            <a:r>
              <a:rPr lang="zh-CN" altLang="en-US" sz="1800" dirty="0" smtClean="0"/>
              <a:t>级转换为跟低层的门级网表表示</a:t>
            </a:r>
            <a:endParaRPr lang="en-US" altLang="zh-CN" sz="1800" dirty="0" smtClean="0"/>
          </a:p>
          <a:p>
            <a:pPr lvl="1"/>
            <a:r>
              <a:rPr lang="zh-CN" altLang="en-US" sz="1800" dirty="0" smtClean="0"/>
              <a:t>包括工艺无相关优化</a:t>
            </a:r>
            <a:r>
              <a:rPr lang="en-US" altLang="zh-CN" sz="1800" dirty="0" smtClean="0"/>
              <a:t>/</a:t>
            </a:r>
            <a:r>
              <a:rPr lang="zh-CN" altLang="en-US" sz="1800" dirty="0" smtClean="0"/>
              <a:t>工艺映射</a:t>
            </a:r>
            <a:r>
              <a:rPr lang="en-US" altLang="zh-CN" sz="1800" dirty="0" smtClean="0"/>
              <a:t>/</a:t>
            </a:r>
            <a:r>
              <a:rPr lang="zh-CN" altLang="en-US" sz="1800" dirty="0" smtClean="0"/>
              <a:t>工艺相关优化等</a:t>
            </a:r>
            <a:endParaRPr lang="en-US" altLang="zh-CN" sz="1800" dirty="0" smtClean="0"/>
          </a:p>
          <a:p>
            <a:endParaRPr lang="zh-CN" altLang="en-US" sz="20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高级综合和逻辑综合</a:t>
            </a:r>
            <a:endParaRPr lang="zh-CN" altLang="en-US" dirty="0"/>
          </a:p>
        </p:txBody>
      </p:sp>
      <p:sp>
        <p:nvSpPr>
          <p:cNvPr id="3" name="副标题 2"/>
          <p:cNvSpPr>
            <a:spLocks noGrp="1"/>
          </p:cNvSpPr>
          <p:nvPr>
            <p:ph type="subTitle" idx="1"/>
          </p:nvPr>
        </p:nvSpPr>
        <p:spPr/>
        <p:txBody>
          <a:bodyPr/>
          <a:lstStyle/>
          <a:p>
            <a:endParaRPr lang="zh-CN"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48291" name="Picture 3"/>
          <p:cNvPicPr>
            <a:picLocks noChangeAspect="1" noChangeArrowheads="1"/>
          </p:cNvPicPr>
          <p:nvPr/>
        </p:nvPicPr>
        <p:blipFill>
          <a:blip r:embed="rId2" cstate="print"/>
          <a:srcRect/>
          <a:stretch>
            <a:fillRect/>
          </a:stretch>
        </p:blipFill>
        <p:spPr bwMode="auto">
          <a:xfrm>
            <a:off x="4598788" y="4581128"/>
            <a:ext cx="4545212" cy="1775151"/>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dirty="0" smtClean="0"/>
              <a:t>高级</a:t>
            </a:r>
            <a:r>
              <a:rPr lang="en-US" altLang="zh-CN" dirty="0" smtClean="0"/>
              <a:t>/</a:t>
            </a:r>
            <a:r>
              <a:rPr lang="zh-CN" altLang="en-US" dirty="0" smtClean="0"/>
              <a:t>行为综合</a:t>
            </a:r>
            <a:endParaRPr lang="zh-CN" altLang="en-US" dirty="0"/>
          </a:p>
        </p:txBody>
      </p:sp>
      <p:sp>
        <p:nvSpPr>
          <p:cNvPr id="3" name="内容占位符 2"/>
          <p:cNvSpPr>
            <a:spLocks noGrp="1"/>
          </p:cNvSpPr>
          <p:nvPr>
            <p:ph idx="1"/>
          </p:nvPr>
        </p:nvSpPr>
        <p:spPr>
          <a:xfrm>
            <a:off x="457200" y="980728"/>
            <a:ext cx="4618856" cy="5328592"/>
          </a:xfrm>
        </p:spPr>
        <p:txBody>
          <a:bodyPr/>
          <a:lstStyle/>
          <a:p>
            <a:r>
              <a:rPr lang="zh-CN" altLang="en-US" sz="2000" dirty="0" smtClean="0"/>
              <a:t>高级综合也叫行为综合（</a:t>
            </a:r>
            <a:r>
              <a:rPr lang="en-US" altLang="zh-CN" sz="2000" dirty="0" smtClean="0"/>
              <a:t>behavioral synthesis)</a:t>
            </a:r>
            <a:r>
              <a:rPr lang="zh-CN" altLang="en-US" sz="2000" dirty="0" smtClean="0"/>
              <a:t>，结构综合，是一种直接从高级行为描述到</a:t>
            </a:r>
            <a:r>
              <a:rPr lang="en-US" altLang="zh-CN" sz="2000" dirty="0" smtClean="0"/>
              <a:t>RTL</a:t>
            </a:r>
            <a:r>
              <a:rPr lang="zh-CN" altLang="en-US" sz="2000" dirty="0" smtClean="0"/>
              <a:t>代码转换过程。</a:t>
            </a:r>
            <a:endParaRPr lang="en-US" altLang="zh-CN" sz="2000" dirty="0" smtClean="0"/>
          </a:p>
          <a:p>
            <a:pPr lvl="1"/>
            <a:r>
              <a:rPr lang="zh-CN" altLang="en-US" sz="1800" dirty="0" smtClean="0"/>
              <a:t>输入的算法实现，可以不是传统</a:t>
            </a:r>
            <a:r>
              <a:rPr lang="en-US" altLang="zh-CN" sz="1800" dirty="0" smtClean="0"/>
              <a:t>RTL</a:t>
            </a:r>
            <a:r>
              <a:rPr lang="zh-CN" altLang="en-US" sz="1800" dirty="0" smtClean="0"/>
              <a:t>级可综合</a:t>
            </a:r>
            <a:r>
              <a:rPr lang="en-US" altLang="zh-CN" sz="1800" dirty="0" smtClean="0"/>
              <a:t>HDL</a:t>
            </a:r>
            <a:r>
              <a:rPr lang="zh-CN" altLang="en-US" sz="1800" dirty="0" smtClean="0"/>
              <a:t>代码。甚至可以不是</a:t>
            </a:r>
            <a:r>
              <a:rPr lang="en-US" altLang="zh-CN" sz="1800" dirty="0" smtClean="0"/>
              <a:t>HDL</a:t>
            </a:r>
            <a:r>
              <a:rPr lang="zh-CN" altLang="en-US" sz="1800" dirty="0" smtClean="0"/>
              <a:t>。</a:t>
            </a:r>
            <a:endParaRPr lang="en-US" altLang="zh-CN" sz="1800" dirty="0" smtClean="0"/>
          </a:p>
          <a:p>
            <a:pPr lvl="2"/>
            <a:r>
              <a:rPr lang="en-US" altLang="zh-CN" sz="1600" dirty="0" smtClean="0"/>
              <a:t>C,C++,</a:t>
            </a:r>
            <a:r>
              <a:rPr lang="en-US" altLang="zh-CN" sz="1600" dirty="0" err="1" smtClean="0"/>
              <a:t>SystemC,Matlib</a:t>
            </a:r>
            <a:endParaRPr lang="en-US" altLang="zh-CN" sz="1600" dirty="0" smtClean="0"/>
          </a:p>
          <a:p>
            <a:pPr lvl="1"/>
            <a:r>
              <a:rPr lang="zh-CN" altLang="en-US" sz="1800" dirty="0" smtClean="0"/>
              <a:t>是总结数字</a:t>
            </a:r>
            <a:r>
              <a:rPr lang="en-US" altLang="zh-CN" sz="1800" dirty="0" smtClean="0"/>
              <a:t>IC</a:t>
            </a:r>
            <a:r>
              <a:rPr lang="zh-CN" altLang="en-US" sz="1800" dirty="0" smtClean="0"/>
              <a:t>设计方法，自动化、程序化的成果</a:t>
            </a:r>
            <a:endParaRPr lang="en-US" altLang="zh-CN" sz="1800" dirty="0" smtClean="0"/>
          </a:p>
          <a:p>
            <a:pPr lvl="1"/>
            <a:r>
              <a:rPr lang="zh-CN" altLang="en-US" sz="1800" dirty="0" smtClean="0"/>
              <a:t>能减少手工化的架构设计，能自动给出可综合的数据通路和控制通路的设计（</a:t>
            </a:r>
            <a:r>
              <a:rPr lang="en-US" altLang="zh-CN" sz="1800" dirty="0" smtClean="0"/>
              <a:t>RTL</a:t>
            </a:r>
            <a:r>
              <a:rPr lang="zh-CN" altLang="en-US" sz="1800" dirty="0" smtClean="0"/>
              <a:t>级）设计。减少</a:t>
            </a:r>
            <a:r>
              <a:rPr lang="en-US" altLang="zh-CN" sz="1800" dirty="0" smtClean="0"/>
              <a:t>RTL coding/verification/debug </a:t>
            </a:r>
            <a:r>
              <a:rPr lang="zh-CN" altLang="en-US" sz="1800" dirty="0" smtClean="0"/>
              <a:t>循环。</a:t>
            </a:r>
            <a:endParaRPr lang="en-US" altLang="zh-CN" sz="1800" dirty="0" smtClean="0"/>
          </a:p>
          <a:p>
            <a:pPr lvl="1"/>
            <a:r>
              <a:rPr lang="zh-CN" altLang="en-US" sz="1800" dirty="0" smtClean="0"/>
              <a:t>能进行较好的自动化的结构探索，获得在门级</a:t>
            </a:r>
            <a:r>
              <a:rPr lang="en-US" altLang="zh-CN" sz="1800" dirty="0" smtClean="0"/>
              <a:t>/</a:t>
            </a:r>
            <a:r>
              <a:rPr lang="zh-CN" altLang="en-US" sz="1800" dirty="0" smtClean="0"/>
              <a:t>逻辑优化更多的优化机会。</a:t>
            </a:r>
            <a:endParaRPr lang="en-US" altLang="zh-CN" sz="1800" dirty="0" smtClean="0"/>
          </a:p>
          <a:p>
            <a:pPr lvl="1"/>
            <a:r>
              <a:rPr lang="zh-CN" altLang="en-US" sz="1800" dirty="0" smtClean="0"/>
              <a:t>能打破</a:t>
            </a:r>
            <a:r>
              <a:rPr lang="en-US" altLang="zh-CN" sz="1800" dirty="0" smtClean="0"/>
              <a:t>HW/SW</a:t>
            </a:r>
            <a:r>
              <a:rPr lang="zh-CN" altLang="en-US" sz="1800" dirty="0" smtClean="0"/>
              <a:t>的边界，实现全流程的软硬件折衷和协同设计</a:t>
            </a:r>
            <a:endParaRPr lang="en-US" altLang="zh-CN" sz="1800" dirty="0" smtClean="0"/>
          </a:p>
        </p:txBody>
      </p:sp>
      <p:pic>
        <p:nvPicPr>
          <p:cNvPr id="7" name="Picture 2"/>
          <p:cNvPicPr>
            <a:picLocks noChangeAspect="1" noChangeArrowheads="1"/>
          </p:cNvPicPr>
          <p:nvPr/>
        </p:nvPicPr>
        <p:blipFill>
          <a:blip r:embed="rId3" cstate="print"/>
          <a:srcRect/>
          <a:stretch>
            <a:fillRect/>
          </a:stretch>
        </p:blipFill>
        <p:spPr bwMode="auto">
          <a:xfrm>
            <a:off x="5076056" y="2420888"/>
            <a:ext cx="3867008" cy="2160240"/>
          </a:xfrm>
          <a:prstGeom prst="rect">
            <a:avLst/>
          </a:prstGeom>
          <a:noFill/>
          <a:ln w="9525">
            <a:noFill/>
            <a:miter lim="800000"/>
            <a:headEnd/>
            <a:tailEnd/>
          </a:ln>
        </p:spPr>
      </p:pic>
      <p:pic>
        <p:nvPicPr>
          <p:cNvPr id="17548294" name="Picture 6"/>
          <p:cNvPicPr>
            <a:picLocks noChangeAspect="1" noChangeArrowheads="1"/>
          </p:cNvPicPr>
          <p:nvPr/>
        </p:nvPicPr>
        <p:blipFill>
          <a:blip r:embed="rId4" cstate="print"/>
          <a:srcRect/>
          <a:stretch>
            <a:fillRect/>
          </a:stretch>
        </p:blipFill>
        <p:spPr bwMode="auto">
          <a:xfrm>
            <a:off x="5580112" y="260648"/>
            <a:ext cx="2739663" cy="208823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高级综合</a:t>
            </a:r>
            <a:endParaRPr lang="zh-CN" altLang="en-US" dirty="0"/>
          </a:p>
        </p:txBody>
      </p:sp>
      <p:sp>
        <p:nvSpPr>
          <p:cNvPr id="3" name="内容占位符 2"/>
          <p:cNvSpPr>
            <a:spLocks noGrp="1"/>
          </p:cNvSpPr>
          <p:nvPr>
            <p:ph idx="1"/>
          </p:nvPr>
        </p:nvSpPr>
        <p:spPr>
          <a:xfrm>
            <a:off x="457200" y="980728"/>
            <a:ext cx="4906888" cy="5328592"/>
          </a:xfrm>
        </p:spPr>
        <p:txBody>
          <a:bodyPr/>
          <a:lstStyle/>
          <a:p>
            <a:r>
              <a:rPr lang="zh-CN" altLang="en-US" sz="2000" dirty="0" smtClean="0"/>
              <a:t>高级综合</a:t>
            </a:r>
            <a:endParaRPr lang="en-US" altLang="zh-CN" sz="2200" dirty="0" smtClean="0"/>
          </a:p>
          <a:p>
            <a:pPr lvl="1"/>
            <a:r>
              <a:rPr lang="zh-CN" altLang="en-US" sz="1800" dirty="0" smtClean="0"/>
              <a:t>市面上的工具不多，</a:t>
            </a:r>
            <a:r>
              <a:rPr lang="en-US" altLang="zh-CN" sz="1800" dirty="0" smtClean="0"/>
              <a:t>Synopsys</a:t>
            </a:r>
            <a:r>
              <a:rPr lang="zh-CN" altLang="en-US" sz="1800" dirty="0" smtClean="0"/>
              <a:t>在</a:t>
            </a:r>
            <a:r>
              <a:rPr lang="en-US" altLang="zh-CN" sz="1800" dirty="0" smtClean="0"/>
              <a:t>2005</a:t>
            </a:r>
            <a:r>
              <a:rPr lang="zh-CN" altLang="en-US" sz="1800" dirty="0" smtClean="0"/>
              <a:t>将</a:t>
            </a:r>
            <a:r>
              <a:rPr lang="en-US" altLang="zh-CN" sz="1800" dirty="0" smtClean="0"/>
              <a:t>BC</a:t>
            </a:r>
            <a:r>
              <a:rPr lang="zh-CN" altLang="en-US" sz="1800" dirty="0" smtClean="0"/>
              <a:t>工具下线</a:t>
            </a:r>
            <a:endParaRPr lang="en-US" altLang="zh-CN" sz="1800" dirty="0" smtClean="0"/>
          </a:p>
          <a:p>
            <a:pPr lvl="1"/>
            <a:r>
              <a:rPr lang="zh-CN" altLang="en-US" sz="1800" dirty="0" smtClean="0"/>
              <a:t>随着</a:t>
            </a:r>
            <a:r>
              <a:rPr lang="en-US" altLang="zh-CN" sz="1800" dirty="0" smtClean="0"/>
              <a:t>SoC</a:t>
            </a:r>
            <a:r>
              <a:rPr lang="zh-CN" altLang="en-US" sz="1800" dirty="0" smtClean="0"/>
              <a:t>逐渐主流，需要更高效的设计工具技术，也随着综合技术的相对成熟，一些高级综合工具也逐渐成熟可用。</a:t>
            </a:r>
            <a:endParaRPr lang="en-US" altLang="zh-CN" sz="1800" dirty="0" smtClean="0"/>
          </a:p>
          <a:p>
            <a:pPr lvl="1"/>
            <a:r>
              <a:rPr lang="zh-CN" altLang="en-US" sz="1800" dirty="0" smtClean="0"/>
              <a:t>高级综合中使用的一些优化技术的基本原理与手动设计相同，可以为学习手动结构</a:t>
            </a:r>
            <a:r>
              <a:rPr lang="en-US" altLang="zh-CN" sz="1800" dirty="0" smtClean="0"/>
              <a:t>/</a:t>
            </a:r>
            <a:r>
              <a:rPr lang="zh-CN" altLang="en-US" sz="1800" dirty="0" smtClean="0"/>
              <a:t>架构设计提供参考。</a:t>
            </a:r>
            <a:endParaRPr lang="en-US" altLang="zh-CN" sz="1800" dirty="0" smtClean="0"/>
          </a:p>
          <a:p>
            <a:pPr lvl="1"/>
            <a:endParaRPr lang="zh-CN" altLang="en-US" sz="1800" dirty="0" smtClean="0"/>
          </a:p>
          <a:p>
            <a:endParaRPr lang="zh-CN" altLang="en-US" dirty="0"/>
          </a:p>
        </p:txBody>
      </p:sp>
      <p:pic>
        <p:nvPicPr>
          <p:cNvPr id="4" name="Picture 2"/>
          <p:cNvPicPr>
            <a:picLocks noChangeAspect="1" noChangeArrowheads="1"/>
          </p:cNvPicPr>
          <p:nvPr/>
        </p:nvPicPr>
        <p:blipFill>
          <a:blip r:embed="rId2" cstate="print"/>
          <a:srcRect/>
          <a:stretch>
            <a:fillRect/>
          </a:stretch>
        </p:blipFill>
        <p:spPr bwMode="auto">
          <a:xfrm>
            <a:off x="6012160" y="2636912"/>
            <a:ext cx="2376264" cy="2118089"/>
          </a:xfrm>
          <a:prstGeom prst="rect">
            <a:avLst/>
          </a:prstGeom>
          <a:noFill/>
          <a:ln w="9525">
            <a:noFill/>
            <a:miter lim="800000"/>
            <a:headEnd/>
            <a:tailEnd/>
          </a:ln>
        </p:spPr>
      </p:pic>
      <p:pic>
        <p:nvPicPr>
          <p:cNvPr id="17555459" name="Picture 3"/>
          <p:cNvPicPr>
            <a:picLocks noChangeAspect="1" noChangeArrowheads="1"/>
          </p:cNvPicPr>
          <p:nvPr/>
        </p:nvPicPr>
        <p:blipFill>
          <a:blip r:embed="rId3" cstate="print"/>
          <a:srcRect/>
          <a:stretch>
            <a:fillRect/>
          </a:stretch>
        </p:blipFill>
        <p:spPr bwMode="auto">
          <a:xfrm>
            <a:off x="5796136" y="4869160"/>
            <a:ext cx="2817340" cy="1584176"/>
          </a:xfrm>
          <a:prstGeom prst="rect">
            <a:avLst/>
          </a:prstGeom>
          <a:noFill/>
          <a:ln w="9525">
            <a:noFill/>
            <a:miter lim="800000"/>
            <a:headEnd/>
            <a:tailEnd/>
          </a:ln>
        </p:spPr>
      </p:pic>
      <p:pic>
        <p:nvPicPr>
          <p:cNvPr id="8" name="Picture 5"/>
          <p:cNvPicPr>
            <a:picLocks noChangeAspect="1" noChangeArrowheads="1"/>
          </p:cNvPicPr>
          <p:nvPr/>
        </p:nvPicPr>
        <p:blipFill>
          <a:blip r:embed="rId4" cstate="print"/>
          <a:srcRect/>
          <a:stretch>
            <a:fillRect/>
          </a:stretch>
        </p:blipFill>
        <p:spPr bwMode="auto">
          <a:xfrm>
            <a:off x="5724128" y="620688"/>
            <a:ext cx="3054102" cy="1656391"/>
          </a:xfrm>
          <a:prstGeom prst="rect">
            <a:avLst/>
          </a:prstGeom>
          <a:noFill/>
          <a:ln w="9525">
            <a:noFill/>
            <a:miter lim="800000"/>
            <a:headEnd/>
            <a:tailEnd/>
          </a:ln>
        </p:spPr>
      </p:pic>
      <p:pic>
        <p:nvPicPr>
          <p:cNvPr id="9" name="Picture 4"/>
          <p:cNvPicPr>
            <a:picLocks noChangeAspect="1" noChangeArrowheads="1"/>
          </p:cNvPicPr>
          <p:nvPr/>
        </p:nvPicPr>
        <p:blipFill>
          <a:blip r:embed="rId5" cstate="print"/>
          <a:srcRect/>
          <a:stretch>
            <a:fillRect/>
          </a:stretch>
        </p:blipFill>
        <p:spPr bwMode="auto">
          <a:xfrm>
            <a:off x="1475656" y="4293096"/>
            <a:ext cx="2952328" cy="191277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98818" name="Picture 2"/>
          <p:cNvPicPr>
            <a:picLocks noChangeAspect="1" noChangeArrowheads="1"/>
          </p:cNvPicPr>
          <p:nvPr/>
        </p:nvPicPr>
        <p:blipFill>
          <a:blip r:embed="rId2" cstate="print"/>
          <a:srcRect/>
          <a:stretch>
            <a:fillRect/>
          </a:stretch>
        </p:blipFill>
        <p:spPr bwMode="auto">
          <a:xfrm>
            <a:off x="6334436" y="3501008"/>
            <a:ext cx="2809564" cy="2520280"/>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dirty="0" smtClean="0"/>
              <a:t>高级综合的主要步骤</a:t>
            </a:r>
            <a:endParaRPr lang="zh-CN" altLang="en-US" dirty="0"/>
          </a:p>
        </p:txBody>
      </p:sp>
      <p:sp>
        <p:nvSpPr>
          <p:cNvPr id="3" name="内容占位符 2"/>
          <p:cNvSpPr>
            <a:spLocks noGrp="1"/>
          </p:cNvSpPr>
          <p:nvPr>
            <p:ph idx="1"/>
          </p:nvPr>
        </p:nvSpPr>
        <p:spPr>
          <a:xfrm>
            <a:off x="467544" y="836712"/>
            <a:ext cx="5987008" cy="5328592"/>
          </a:xfrm>
        </p:spPr>
        <p:txBody>
          <a:bodyPr/>
          <a:lstStyle/>
          <a:p>
            <a:r>
              <a:rPr lang="zh-CN" altLang="en-US" sz="2000" dirty="0" smtClean="0"/>
              <a:t>高级综合主要在两个进行转换和优化</a:t>
            </a:r>
            <a:endParaRPr lang="en-US" altLang="zh-CN" sz="2000" dirty="0" smtClean="0"/>
          </a:p>
          <a:p>
            <a:pPr lvl="1"/>
            <a:r>
              <a:rPr lang="zh-CN" altLang="en-US" sz="1800" dirty="0" smtClean="0"/>
              <a:t>从无时序转到带时序的描述，在多个周期优化电路</a:t>
            </a:r>
            <a:endParaRPr lang="en-US" altLang="zh-CN" sz="1800" dirty="0" smtClean="0"/>
          </a:p>
          <a:p>
            <a:pPr lvl="1"/>
            <a:r>
              <a:rPr lang="zh-CN" altLang="en-US" sz="1800" dirty="0" smtClean="0"/>
              <a:t>从功能描述转到结构描述</a:t>
            </a:r>
            <a:endParaRPr lang="en-US" altLang="zh-CN" sz="1800" dirty="0" smtClean="0"/>
          </a:p>
          <a:p>
            <a:r>
              <a:rPr lang="zh-CN" altLang="en-US" sz="2000" dirty="0" smtClean="0"/>
              <a:t>高级综合的主要步骤：</a:t>
            </a:r>
            <a:endParaRPr lang="en-US" altLang="zh-CN" sz="2000" dirty="0" smtClean="0"/>
          </a:p>
          <a:p>
            <a:pPr lvl="1"/>
            <a:r>
              <a:rPr lang="zh-CN" altLang="en-US" sz="1800" dirty="0" smtClean="0"/>
              <a:t>转为某种内部表达格式</a:t>
            </a:r>
            <a:endParaRPr lang="en-US" altLang="zh-CN" sz="1800" dirty="0" smtClean="0"/>
          </a:p>
          <a:p>
            <a:pPr lvl="2"/>
            <a:r>
              <a:rPr lang="en-US" altLang="zh-CN" sz="1600" dirty="0" smtClean="0"/>
              <a:t>CFG/CDFG/DFG</a:t>
            </a:r>
          </a:p>
          <a:p>
            <a:pPr lvl="1"/>
            <a:r>
              <a:rPr lang="zh-CN" altLang="en-US" sz="1800" dirty="0" smtClean="0"/>
              <a:t>调度</a:t>
            </a:r>
            <a:r>
              <a:rPr lang="en-US" altLang="zh-CN" sz="1800" dirty="0" smtClean="0"/>
              <a:t>:  </a:t>
            </a:r>
            <a:r>
              <a:rPr lang="zh-CN" altLang="en-US" sz="1800" dirty="0" smtClean="0"/>
              <a:t>将算法中的操作的执行固定在特定的时间上</a:t>
            </a:r>
          </a:p>
          <a:p>
            <a:pPr lvl="1"/>
            <a:r>
              <a:rPr lang="zh-CN" altLang="en-US" sz="1800" dirty="0" smtClean="0"/>
              <a:t>资源分配</a:t>
            </a:r>
            <a:r>
              <a:rPr lang="en-US" altLang="zh-CN" sz="1800" dirty="0" smtClean="0"/>
              <a:t>:  </a:t>
            </a:r>
            <a:r>
              <a:rPr lang="zh-CN" altLang="en-US" sz="1800" dirty="0" smtClean="0"/>
              <a:t>为每个操作分配资源（宏模块</a:t>
            </a:r>
            <a:r>
              <a:rPr lang="en-US" altLang="zh-CN" sz="1800" dirty="0" smtClean="0"/>
              <a:t>/</a:t>
            </a:r>
            <a:r>
              <a:rPr lang="zh-CN" altLang="en-US" sz="1800" dirty="0" smtClean="0"/>
              <a:t>组件</a:t>
            </a:r>
            <a:r>
              <a:rPr lang="en-US" altLang="zh-CN" sz="1800" dirty="0" smtClean="0"/>
              <a:t>/</a:t>
            </a:r>
            <a:r>
              <a:rPr lang="zh-CN" altLang="en-US" sz="1800" dirty="0" smtClean="0"/>
              <a:t>计算单元），为存储行为分配寄存器</a:t>
            </a:r>
            <a:endParaRPr lang="en-US" altLang="zh-CN" sz="1800" dirty="0" smtClean="0"/>
          </a:p>
          <a:p>
            <a:pPr lvl="1"/>
            <a:r>
              <a:rPr lang="zh-CN" altLang="en-US" sz="1800" dirty="0" smtClean="0"/>
              <a:t>绑定</a:t>
            </a:r>
            <a:r>
              <a:rPr lang="en-US" altLang="zh-CN" sz="1800" dirty="0" smtClean="0"/>
              <a:t>/</a:t>
            </a:r>
            <a:r>
              <a:rPr lang="zh-CN" altLang="en-US" sz="1800" dirty="0" smtClean="0"/>
              <a:t>分配 ：将算法中的每个操作（变量）映射到特定单元实例上，将每个变量映射到特定寄存器，并使用总线</a:t>
            </a:r>
            <a:r>
              <a:rPr lang="en-US" altLang="zh-CN" sz="1800" dirty="0" smtClean="0"/>
              <a:t>/</a:t>
            </a:r>
            <a:r>
              <a:rPr lang="zh-CN" altLang="en-US" sz="1800" dirty="0" smtClean="0"/>
              <a:t>多路复用器以进行数据传输。</a:t>
            </a:r>
            <a:endParaRPr lang="en-US" altLang="zh-CN" sz="1800" dirty="0" smtClean="0"/>
          </a:p>
          <a:p>
            <a:pPr lvl="1"/>
            <a:r>
              <a:rPr lang="zh-CN" altLang="en-US" sz="1800" dirty="0" smtClean="0"/>
              <a:t>通过调度</a:t>
            </a:r>
            <a:r>
              <a:rPr lang="en-US" altLang="zh-CN" sz="1800" dirty="0" smtClean="0"/>
              <a:t>/</a:t>
            </a:r>
            <a:r>
              <a:rPr lang="zh-CN" altLang="en-US" sz="1800" dirty="0" smtClean="0"/>
              <a:t>分配</a:t>
            </a:r>
            <a:r>
              <a:rPr lang="en-US" altLang="zh-CN" sz="1800" dirty="0" smtClean="0"/>
              <a:t>/</a:t>
            </a:r>
            <a:r>
              <a:rPr lang="zh-CN" altLang="en-US" sz="1800" dirty="0" smtClean="0"/>
              <a:t>绑定，在时间上复用，能做到资源共享（</a:t>
            </a:r>
            <a:r>
              <a:rPr lang="en-US" altLang="zh-CN" sz="1800" dirty="0" smtClean="0"/>
              <a:t>resource sharing),</a:t>
            </a:r>
            <a:r>
              <a:rPr lang="zh-CN" altLang="en-US" sz="1800" dirty="0" smtClean="0"/>
              <a:t>节省硬件资源。</a:t>
            </a:r>
            <a:endParaRPr lang="en-US" altLang="zh-CN" sz="1800" dirty="0" smtClean="0"/>
          </a:p>
          <a:p>
            <a:pPr lvl="1"/>
            <a:endParaRPr lang="en-US" altLang="zh-CN" sz="1800" dirty="0" smtClean="0"/>
          </a:p>
          <a:p>
            <a:pPr lvl="1"/>
            <a:endParaRPr lang="en-US" altLang="zh-CN" sz="1800" dirty="0" smtClean="0"/>
          </a:p>
          <a:p>
            <a:pPr lvl="1"/>
            <a:endParaRPr lang="zh-CN" altLang="en-US" sz="1800" dirty="0"/>
          </a:p>
        </p:txBody>
      </p:sp>
      <p:pic>
        <p:nvPicPr>
          <p:cNvPr id="17556486" name="Picture 6"/>
          <p:cNvPicPr>
            <a:picLocks noChangeAspect="1" noChangeArrowheads="1"/>
          </p:cNvPicPr>
          <p:nvPr/>
        </p:nvPicPr>
        <p:blipFill>
          <a:blip r:embed="rId3" cstate="print"/>
          <a:srcRect/>
          <a:stretch>
            <a:fillRect/>
          </a:stretch>
        </p:blipFill>
        <p:spPr bwMode="auto">
          <a:xfrm>
            <a:off x="5292080" y="1484784"/>
            <a:ext cx="3528392" cy="1367207"/>
          </a:xfrm>
          <a:prstGeom prst="rect">
            <a:avLst/>
          </a:prstGeom>
          <a:noFill/>
          <a:ln w="9525">
            <a:noFill/>
            <a:miter lim="800000"/>
            <a:headEnd/>
            <a:tailEnd/>
          </a:ln>
        </p:spPr>
      </p:pic>
      <p:sp>
        <p:nvSpPr>
          <p:cNvPr id="6" name="矩形 5"/>
          <p:cNvSpPr/>
          <p:nvPr/>
        </p:nvSpPr>
        <p:spPr>
          <a:xfrm>
            <a:off x="755576" y="2852936"/>
            <a:ext cx="5688632" cy="2592288"/>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7" name="TextBox 6"/>
          <p:cNvSpPr txBox="1"/>
          <p:nvPr/>
        </p:nvSpPr>
        <p:spPr>
          <a:xfrm>
            <a:off x="899592" y="5517232"/>
            <a:ext cx="3312368" cy="369332"/>
          </a:xfrm>
          <a:prstGeom prst="rect">
            <a:avLst/>
          </a:prstGeom>
          <a:noFill/>
        </p:spPr>
        <p:txBody>
          <a:bodyPr wrap="square" rtlCol="0">
            <a:spAutoFit/>
          </a:bodyPr>
          <a:lstStyle/>
          <a:p>
            <a:r>
              <a:rPr lang="zh-CN" altLang="en-US" dirty="0" smtClean="0">
                <a:solidFill>
                  <a:srgbClr val="FF0000"/>
                </a:solidFill>
              </a:rPr>
              <a:t>设计数据通路的通用方法</a:t>
            </a:r>
            <a:endParaRPr lang="en-US" altLang="zh-CN" dirty="0" smtClean="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57506" name="Picture 2"/>
          <p:cNvPicPr>
            <a:picLocks noChangeAspect="1" noChangeArrowheads="1"/>
          </p:cNvPicPr>
          <p:nvPr/>
        </p:nvPicPr>
        <p:blipFill>
          <a:blip r:embed="rId2" cstate="print"/>
          <a:srcRect/>
          <a:stretch>
            <a:fillRect/>
          </a:stretch>
        </p:blipFill>
        <p:spPr bwMode="auto">
          <a:xfrm>
            <a:off x="683568" y="3789040"/>
            <a:ext cx="4419600" cy="2114550"/>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dirty="0" smtClean="0"/>
              <a:t>高级综合的简单步骤</a:t>
            </a:r>
            <a:endParaRPr lang="zh-CN" altLang="en-US" dirty="0"/>
          </a:p>
        </p:txBody>
      </p:sp>
      <p:sp>
        <p:nvSpPr>
          <p:cNvPr id="3" name="内容占位符 2"/>
          <p:cNvSpPr>
            <a:spLocks noGrp="1"/>
          </p:cNvSpPr>
          <p:nvPr>
            <p:ph idx="1"/>
          </p:nvPr>
        </p:nvSpPr>
        <p:spPr>
          <a:xfrm>
            <a:off x="179512" y="908720"/>
            <a:ext cx="4762872" cy="5328592"/>
          </a:xfrm>
        </p:spPr>
        <p:txBody>
          <a:bodyPr/>
          <a:lstStyle/>
          <a:p>
            <a:r>
              <a:rPr lang="zh-CN" altLang="en-US" sz="1800" dirty="0" smtClean="0"/>
              <a:t>使用编译技术，产生描述算法的等价中间表示</a:t>
            </a:r>
            <a:endParaRPr lang="en-US" altLang="zh-CN" sz="1800" dirty="0" smtClean="0"/>
          </a:p>
          <a:p>
            <a:pPr lvl="1"/>
            <a:r>
              <a:rPr lang="en-US" altLang="zh-CN" sz="1600" dirty="0" smtClean="0"/>
              <a:t>CFG( control flow graph)</a:t>
            </a:r>
          </a:p>
          <a:p>
            <a:pPr lvl="1"/>
            <a:r>
              <a:rPr lang="en-US" altLang="zh-CN" sz="1600" dirty="0" smtClean="0"/>
              <a:t>DFG (Data flow graph)</a:t>
            </a:r>
          </a:p>
          <a:p>
            <a:pPr lvl="1"/>
            <a:r>
              <a:rPr lang="en-US" altLang="zh-CN" sz="1600" dirty="0" smtClean="0"/>
              <a:t>DDG (Data dependent graph)</a:t>
            </a:r>
          </a:p>
          <a:p>
            <a:pPr lvl="1"/>
            <a:r>
              <a:rPr lang="en-US" altLang="zh-CN" sz="1600" dirty="0" smtClean="0"/>
              <a:t>CDFG( control Data Flow Graph)</a:t>
            </a:r>
          </a:p>
          <a:p>
            <a:endParaRPr lang="zh-CN" altLang="en-US" sz="1800" dirty="0"/>
          </a:p>
        </p:txBody>
      </p:sp>
      <p:pic>
        <p:nvPicPr>
          <p:cNvPr id="17557507" name="Picture 3"/>
          <p:cNvPicPr>
            <a:picLocks noChangeAspect="1" noChangeArrowheads="1"/>
          </p:cNvPicPr>
          <p:nvPr/>
        </p:nvPicPr>
        <p:blipFill>
          <a:blip r:embed="rId3" cstate="print"/>
          <a:srcRect/>
          <a:stretch>
            <a:fillRect/>
          </a:stretch>
        </p:blipFill>
        <p:spPr bwMode="auto">
          <a:xfrm>
            <a:off x="5940152" y="1196752"/>
            <a:ext cx="2825828" cy="475252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HDL</a:t>
            </a:r>
            <a:r>
              <a:rPr lang="zh-CN" altLang="en-US" dirty="0" smtClean="0"/>
              <a:t>语言的特点</a:t>
            </a:r>
            <a:endParaRPr lang="zh-CN" altLang="en-US" dirty="0"/>
          </a:p>
        </p:txBody>
      </p:sp>
      <p:sp>
        <p:nvSpPr>
          <p:cNvPr id="3" name="副标题 2"/>
          <p:cNvSpPr>
            <a:spLocks noGrp="1"/>
          </p:cNvSpPr>
          <p:nvPr>
            <p:ph type="subTitle" idx="1"/>
          </p:nvPr>
        </p:nvSpPr>
        <p:spPr/>
        <p:txBody>
          <a:bodyPr/>
          <a:lstStyle/>
          <a:p>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资源分配</a:t>
            </a:r>
            <a:endParaRPr lang="zh-CN" altLang="en-US" dirty="0"/>
          </a:p>
        </p:txBody>
      </p:sp>
      <p:sp>
        <p:nvSpPr>
          <p:cNvPr id="3" name="内容占位符 2"/>
          <p:cNvSpPr>
            <a:spLocks noGrp="1"/>
          </p:cNvSpPr>
          <p:nvPr>
            <p:ph idx="1"/>
          </p:nvPr>
        </p:nvSpPr>
        <p:spPr>
          <a:xfrm>
            <a:off x="457200" y="980728"/>
            <a:ext cx="5626968" cy="5328592"/>
          </a:xfrm>
        </p:spPr>
        <p:txBody>
          <a:bodyPr/>
          <a:lstStyle/>
          <a:p>
            <a:r>
              <a:rPr lang="zh-CN" altLang="zh-CN" dirty="0" smtClean="0"/>
              <a:t>资源分配</a:t>
            </a:r>
            <a:r>
              <a:rPr lang="en-US" altLang="zh-CN" dirty="0" smtClean="0"/>
              <a:t>: </a:t>
            </a:r>
            <a:r>
              <a:rPr lang="zh-CN" altLang="zh-CN" dirty="0" smtClean="0"/>
              <a:t>确定在给定实现中将使用多少资源和哪种资源</a:t>
            </a:r>
            <a:endParaRPr lang="en-US" altLang="zh-CN" dirty="0" smtClean="0"/>
          </a:p>
          <a:p>
            <a:pPr lvl="1"/>
            <a:r>
              <a:rPr lang="zh-CN" altLang="zh-CN" dirty="0" smtClean="0"/>
              <a:t>功能单元，寄存器，存储器</a:t>
            </a:r>
            <a:endParaRPr lang="en-US" altLang="zh-CN" dirty="0" smtClean="0"/>
          </a:p>
          <a:p>
            <a:pPr lvl="1"/>
            <a:r>
              <a:rPr lang="zh-CN" altLang="en-US" dirty="0" smtClean="0"/>
              <a:t>操作功能单元类型选择</a:t>
            </a:r>
            <a:endParaRPr lang="en-US" altLang="zh-CN" dirty="0" smtClean="0"/>
          </a:p>
          <a:p>
            <a:pPr lvl="1"/>
            <a:r>
              <a:rPr lang="zh-CN" altLang="zh-CN" dirty="0" smtClean="0"/>
              <a:t>互连组件（多路复用器/三态总线通常</a:t>
            </a:r>
            <a:r>
              <a:rPr lang="zh-CN" altLang="en-US" dirty="0" smtClean="0"/>
              <a:t>后</a:t>
            </a:r>
            <a:r>
              <a:rPr lang="zh-CN" altLang="zh-CN" dirty="0" smtClean="0"/>
              <a:t>分配）</a:t>
            </a:r>
            <a:endParaRPr lang="zh-CN" altLang="en-US" dirty="0"/>
          </a:p>
        </p:txBody>
      </p:sp>
      <p:pic>
        <p:nvPicPr>
          <p:cNvPr id="17558530" name="Picture 2"/>
          <p:cNvPicPr>
            <a:picLocks noChangeAspect="1" noChangeArrowheads="1"/>
          </p:cNvPicPr>
          <p:nvPr/>
        </p:nvPicPr>
        <p:blipFill>
          <a:blip r:embed="rId2" cstate="print"/>
          <a:srcRect/>
          <a:stretch>
            <a:fillRect/>
          </a:stretch>
        </p:blipFill>
        <p:spPr bwMode="auto">
          <a:xfrm>
            <a:off x="6228184" y="476672"/>
            <a:ext cx="1944216" cy="3333794"/>
          </a:xfrm>
          <a:prstGeom prst="rect">
            <a:avLst/>
          </a:prstGeom>
          <a:noFill/>
          <a:ln w="9525">
            <a:noFill/>
            <a:miter lim="800000"/>
            <a:headEnd/>
            <a:tailEnd/>
          </a:ln>
        </p:spPr>
      </p:pic>
      <p:pic>
        <p:nvPicPr>
          <p:cNvPr id="17558532" name="Picture 4"/>
          <p:cNvPicPr>
            <a:picLocks noChangeAspect="1" noChangeArrowheads="1"/>
          </p:cNvPicPr>
          <p:nvPr/>
        </p:nvPicPr>
        <p:blipFill>
          <a:blip r:embed="rId3" cstate="print"/>
          <a:srcRect/>
          <a:stretch>
            <a:fillRect/>
          </a:stretch>
        </p:blipFill>
        <p:spPr bwMode="auto">
          <a:xfrm>
            <a:off x="5724128" y="4077072"/>
            <a:ext cx="3070140" cy="2160240"/>
          </a:xfrm>
          <a:prstGeom prst="rect">
            <a:avLst/>
          </a:prstGeom>
          <a:noFill/>
          <a:ln w="9525">
            <a:noFill/>
            <a:miter lim="800000"/>
            <a:headEnd/>
            <a:tailEnd/>
          </a:ln>
        </p:spPr>
      </p:pic>
      <p:sp>
        <p:nvSpPr>
          <p:cNvPr id="6" name="矩形 5"/>
          <p:cNvSpPr/>
          <p:nvPr/>
        </p:nvSpPr>
        <p:spPr>
          <a:xfrm>
            <a:off x="755576" y="2564904"/>
            <a:ext cx="5688632" cy="576064"/>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7" name="TextBox 6"/>
          <p:cNvSpPr txBox="1"/>
          <p:nvPr/>
        </p:nvSpPr>
        <p:spPr>
          <a:xfrm>
            <a:off x="755576" y="3212976"/>
            <a:ext cx="3312368" cy="369332"/>
          </a:xfrm>
          <a:prstGeom prst="rect">
            <a:avLst/>
          </a:prstGeom>
          <a:noFill/>
        </p:spPr>
        <p:txBody>
          <a:bodyPr wrap="square" rtlCol="0">
            <a:spAutoFit/>
          </a:bodyPr>
          <a:lstStyle/>
          <a:p>
            <a:r>
              <a:rPr lang="zh-CN" altLang="en-US" dirty="0" smtClean="0">
                <a:solidFill>
                  <a:srgbClr val="FF0000"/>
                </a:solidFill>
              </a:rPr>
              <a:t>使用资源少。考虑权重较低</a:t>
            </a:r>
            <a:endParaRPr lang="en-US" altLang="zh-CN" dirty="0" smtClean="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59556" name="Picture 4"/>
          <p:cNvPicPr>
            <a:picLocks noChangeAspect="1" noChangeArrowheads="1"/>
          </p:cNvPicPr>
          <p:nvPr/>
        </p:nvPicPr>
        <p:blipFill>
          <a:blip r:embed="rId2" cstate="print"/>
          <a:srcRect/>
          <a:stretch>
            <a:fillRect/>
          </a:stretch>
        </p:blipFill>
        <p:spPr bwMode="auto">
          <a:xfrm>
            <a:off x="5508104" y="1124744"/>
            <a:ext cx="3463001" cy="4532039"/>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dirty="0" smtClean="0"/>
              <a:t>调度</a:t>
            </a:r>
            <a:endParaRPr lang="zh-CN" altLang="en-US" dirty="0"/>
          </a:p>
        </p:txBody>
      </p:sp>
      <p:sp>
        <p:nvSpPr>
          <p:cNvPr id="3" name="内容占位符 2"/>
          <p:cNvSpPr>
            <a:spLocks noGrp="1"/>
          </p:cNvSpPr>
          <p:nvPr>
            <p:ph idx="1"/>
          </p:nvPr>
        </p:nvSpPr>
        <p:spPr>
          <a:xfrm>
            <a:off x="467544" y="836712"/>
            <a:ext cx="5626968" cy="5328592"/>
          </a:xfrm>
        </p:spPr>
        <p:txBody>
          <a:bodyPr/>
          <a:lstStyle/>
          <a:p>
            <a:r>
              <a:rPr lang="zh-CN" altLang="en-US" sz="1800" dirty="0" smtClean="0"/>
              <a:t>调度</a:t>
            </a:r>
            <a:endParaRPr lang="en-US" altLang="zh-CN" sz="1800" dirty="0" smtClean="0"/>
          </a:p>
          <a:p>
            <a:pPr lvl="1"/>
            <a:r>
              <a:rPr lang="zh-CN" altLang="en-US" sz="1600" dirty="0" smtClean="0"/>
              <a:t>确定算法的逐个周期的行为</a:t>
            </a:r>
            <a:endParaRPr lang="en-US" altLang="zh-CN" sz="1600" dirty="0" smtClean="0"/>
          </a:p>
          <a:p>
            <a:pPr lvl="2"/>
            <a:r>
              <a:rPr lang="zh-CN" altLang="en-US" sz="1400" dirty="0" smtClean="0"/>
              <a:t>从无时序转到带时序</a:t>
            </a:r>
            <a:endParaRPr lang="en-US" altLang="zh-CN" sz="1400" dirty="0" smtClean="0"/>
          </a:p>
          <a:p>
            <a:pPr lvl="2"/>
            <a:r>
              <a:rPr lang="zh-CN" altLang="en-US" sz="1400" dirty="0" smtClean="0"/>
              <a:t>在多个周期内考虑优化，优化空间大</a:t>
            </a:r>
            <a:endParaRPr lang="en-US" altLang="zh-CN" sz="1400" dirty="0" smtClean="0"/>
          </a:p>
          <a:p>
            <a:pPr lvl="1"/>
            <a:r>
              <a:rPr lang="zh-CN" altLang="en-US" sz="1600" dirty="0" smtClean="0"/>
              <a:t>算法一般可分为控制密集型或数据密集型，不同类型，具有不同结构特点，需要不同的算法</a:t>
            </a:r>
            <a:endParaRPr lang="en-US" altLang="zh-CN" sz="1600" dirty="0" smtClean="0"/>
          </a:p>
          <a:p>
            <a:pPr lvl="1"/>
            <a:r>
              <a:rPr lang="zh-CN" altLang="en-US" sz="1600" dirty="0" smtClean="0"/>
              <a:t>在给定约束下完成调度</a:t>
            </a:r>
            <a:endParaRPr lang="en-US" altLang="zh-CN" sz="1600" dirty="0" smtClean="0"/>
          </a:p>
          <a:p>
            <a:pPr lvl="2"/>
            <a:r>
              <a:rPr lang="zh-CN" altLang="en-US" sz="1400" dirty="0" smtClean="0"/>
              <a:t>资源受限的调度：对于固定数量的资源（功能单元，寄存器），找到最小化执行时间的调度</a:t>
            </a:r>
            <a:endParaRPr lang="en-US" altLang="zh-CN" sz="1400" dirty="0" smtClean="0"/>
          </a:p>
          <a:p>
            <a:pPr lvl="2"/>
            <a:r>
              <a:rPr lang="zh-CN" altLang="en-US" sz="1400" dirty="0" smtClean="0"/>
              <a:t>时间受限的调度：对于固定的执行时间，找到最小化资源需求的调度</a:t>
            </a:r>
            <a:endParaRPr lang="en-US" altLang="zh-CN" sz="1400" dirty="0" smtClean="0"/>
          </a:p>
          <a:p>
            <a:pPr lvl="1"/>
            <a:r>
              <a:rPr lang="zh-CN" altLang="en-US" sz="1800" dirty="0" smtClean="0"/>
              <a:t>调度是</a:t>
            </a:r>
            <a:r>
              <a:rPr lang="en-US" altLang="zh-CN" sz="1800" dirty="0" smtClean="0"/>
              <a:t>NP-Hard</a:t>
            </a:r>
            <a:r>
              <a:rPr lang="zh-CN" altLang="en-US" sz="1800" dirty="0" smtClean="0"/>
              <a:t>问题，需要优化算法，或接受局部优化解</a:t>
            </a:r>
            <a:endParaRPr lang="en-US" altLang="zh-CN" sz="1800" dirty="0" smtClean="0"/>
          </a:p>
          <a:p>
            <a:pPr lvl="1"/>
            <a:endParaRPr lang="zh-CN" altLang="en-US" sz="1600" dirty="0"/>
          </a:p>
        </p:txBody>
      </p:sp>
      <p:pic>
        <p:nvPicPr>
          <p:cNvPr id="17559557" name="Picture 5"/>
          <p:cNvPicPr>
            <a:picLocks noChangeAspect="1" noChangeArrowheads="1"/>
          </p:cNvPicPr>
          <p:nvPr/>
        </p:nvPicPr>
        <p:blipFill>
          <a:blip r:embed="rId3" cstate="print"/>
          <a:srcRect/>
          <a:stretch>
            <a:fillRect/>
          </a:stretch>
        </p:blipFill>
        <p:spPr bwMode="auto">
          <a:xfrm>
            <a:off x="611560" y="4077072"/>
            <a:ext cx="5184576" cy="202153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数据密集和控制密集的特点</a:t>
            </a:r>
            <a:endParaRPr lang="zh-CN" altLang="en-US" dirty="0"/>
          </a:p>
        </p:txBody>
      </p:sp>
      <p:sp>
        <p:nvSpPr>
          <p:cNvPr id="3" name="内容占位符 2"/>
          <p:cNvSpPr>
            <a:spLocks noGrp="1"/>
          </p:cNvSpPr>
          <p:nvPr>
            <p:ph idx="1"/>
          </p:nvPr>
        </p:nvSpPr>
        <p:spPr>
          <a:xfrm>
            <a:off x="539552" y="836712"/>
            <a:ext cx="8229600" cy="5328592"/>
          </a:xfrm>
        </p:spPr>
        <p:txBody>
          <a:bodyPr/>
          <a:lstStyle/>
          <a:p>
            <a:r>
              <a:rPr lang="zh-CN" altLang="en-US" sz="1600" dirty="0" smtClean="0"/>
              <a:t>数据密集型应用：</a:t>
            </a:r>
            <a:endParaRPr lang="en-US" altLang="zh-CN" sz="1600" dirty="0" smtClean="0"/>
          </a:p>
          <a:p>
            <a:pPr lvl="1"/>
            <a:r>
              <a:rPr lang="en-US" altLang="zh-CN" sz="1400" dirty="0" smtClean="0"/>
              <a:t>DSP/CPU</a:t>
            </a:r>
            <a:r>
              <a:rPr lang="zh-CN" altLang="en-US" sz="1400" dirty="0" smtClean="0"/>
              <a:t>等运用</a:t>
            </a:r>
            <a:r>
              <a:rPr lang="en-US" altLang="zh-CN" sz="1400" dirty="0" smtClean="0"/>
              <a:t> </a:t>
            </a:r>
          </a:p>
          <a:p>
            <a:pPr lvl="1"/>
            <a:r>
              <a:rPr lang="zh-CN" altLang="en-US" sz="1400" dirty="0" smtClean="0"/>
              <a:t>并行度大、数据通路设计规则、优化策略易学，教材和参考资料多</a:t>
            </a:r>
            <a:endParaRPr lang="en-US" altLang="zh-CN" sz="1400" dirty="0" smtClean="0"/>
          </a:p>
          <a:p>
            <a:r>
              <a:rPr lang="zh-CN" altLang="en-US" sz="1600" dirty="0" smtClean="0"/>
              <a:t>控制密集型应用：</a:t>
            </a:r>
            <a:endParaRPr lang="en-US" altLang="zh-CN" sz="1600" dirty="0" smtClean="0"/>
          </a:p>
          <a:p>
            <a:pPr lvl="1"/>
            <a:r>
              <a:rPr lang="zh-CN" altLang="en-US" sz="1400" dirty="0" smtClean="0"/>
              <a:t>各种复杂系统级运用、工业协议等</a:t>
            </a:r>
            <a:endParaRPr lang="en-US" altLang="zh-CN" sz="1400" dirty="0" smtClean="0"/>
          </a:p>
          <a:p>
            <a:pPr lvl="1"/>
            <a:r>
              <a:rPr lang="zh-CN" altLang="en-US" sz="1400" dirty="0" smtClean="0"/>
              <a:t>并行少，状态、步骤、输入条件多，数据控制相关多，分析困难</a:t>
            </a:r>
            <a:endParaRPr lang="en-US" altLang="zh-CN" sz="1400" dirty="0" smtClean="0"/>
          </a:p>
          <a:p>
            <a:pPr lvl="1"/>
            <a:r>
              <a:rPr lang="zh-CN" altLang="en-US" sz="1400" dirty="0" smtClean="0"/>
              <a:t>手工设计时，依赖参考设计，状态机迭代次数多，分析分解麻烦</a:t>
            </a:r>
            <a:endParaRPr lang="en-US" altLang="zh-CN" sz="1400" dirty="0" smtClean="0"/>
          </a:p>
          <a:p>
            <a:pPr lvl="1"/>
            <a:r>
              <a:rPr lang="zh-CN" altLang="en-US" sz="1400" dirty="0" smtClean="0"/>
              <a:t>教材和参考资料少、锻炼机会少</a:t>
            </a:r>
            <a:endParaRPr lang="en-US" altLang="zh-CN" sz="1400" dirty="0" smtClean="0"/>
          </a:p>
          <a:p>
            <a:pPr lvl="1"/>
            <a:r>
              <a:rPr lang="zh-CN" altLang="en-US" sz="1400" dirty="0" smtClean="0"/>
              <a:t>有使用可执行的规范和高级综合的发展趋势。</a:t>
            </a:r>
            <a:endParaRPr lang="en-US" altLang="zh-CN" sz="1400" dirty="0" smtClean="0"/>
          </a:p>
          <a:p>
            <a:pPr lvl="1"/>
            <a:endParaRPr lang="en-US" altLang="zh-CN" sz="1400" dirty="0" smtClean="0"/>
          </a:p>
          <a:p>
            <a:pPr lvl="1"/>
            <a:endParaRPr lang="zh-CN" altLang="en-US" sz="1400" dirty="0"/>
          </a:p>
        </p:txBody>
      </p:sp>
      <p:pic>
        <p:nvPicPr>
          <p:cNvPr id="4" name="Picture 5"/>
          <p:cNvPicPr>
            <a:picLocks noChangeAspect="1" noChangeArrowheads="1"/>
          </p:cNvPicPr>
          <p:nvPr/>
        </p:nvPicPr>
        <p:blipFill>
          <a:blip r:embed="rId2" cstate="print"/>
          <a:srcRect/>
          <a:stretch>
            <a:fillRect/>
          </a:stretch>
        </p:blipFill>
        <p:spPr bwMode="auto">
          <a:xfrm>
            <a:off x="683568" y="3501008"/>
            <a:ext cx="7920880" cy="30884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调度举例</a:t>
            </a:r>
            <a:r>
              <a:rPr lang="en-US" altLang="zh-CN" dirty="0" smtClean="0"/>
              <a:t>ASAP/ALAP</a:t>
            </a:r>
            <a:endParaRPr lang="zh-CN" altLang="en-US" dirty="0"/>
          </a:p>
        </p:txBody>
      </p:sp>
      <p:sp>
        <p:nvSpPr>
          <p:cNvPr id="3" name="内容占位符 2"/>
          <p:cNvSpPr>
            <a:spLocks noGrp="1"/>
          </p:cNvSpPr>
          <p:nvPr>
            <p:ph idx="1"/>
          </p:nvPr>
        </p:nvSpPr>
        <p:spPr/>
        <p:txBody>
          <a:bodyPr/>
          <a:lstStyle/>
          <a:p>
            <a:r>
              <a:rPr lang="zh-CN" altLang="en-US" sz="1600" dirty="0" smtClean="0"/>
              <a:t>调度：确定算法的逐个周期的行为</a:t>
            </a:r>
            <a:endParaRPr lang="en-US" altLang="zh-CN" sz="1600" dirty="0" smtClean="0"/>
          </a:p>
          <a:p>
            <a:r>
              <a:rPr lang="zh-CN" altLang="en-US" sz="1600" dirty="0" smtClean="0"/>
              <a:t>数据密集型算法常用的启发调度策略</a:t>
            </a:r>
            <a:endParaRPr lang="en-US" altLang="zh-CN" sz="1600" dirty="0" smtClean="0"/>
          </a:p>
          <a:p>
            <a:pPr lvl="1"/>
            <a:r>
              <a:rPr lang="en-US" altLang="zh-CN" sz="1400" dirty="0" smtClean="0"/>
              <a:t>ASAP</a:t>
            </a:r>
            <a:r>
              <a:rPr lang="zh-CN" altLang="en-US" sz="1400" dirty="0" smtClean="0"/>
              <a:t>（</a:t>
            </a:r>
            <a:r>
              <a:rPr lang="en-US" altLang="zh-CN" sz="1400" dirty="0" smtClean="0"/>
              <a:t>as soon as possible)</a:t>
            </a:r>
          </a:p>
          <a:p>
            <a:pPr lvl="1"/>
            <a:r>
              <a:rPr lang="en-US" altLang="zh-CN" sz="1400" dirty="0" smtClean="0"/>
              <a:t>ALAP ( as late as possible)</a:t>
            </a:r>
          </a:p>
          <a:p>
            <a:pPr lvl="1"/>
            <a:r>
              <a:rPr lang="zh-CN" altLang="en-US" sz="1400" dirty="0" smtClean="0"/>
              <a:t>列表调度等</a:t>
            </a:r>
            <a:endParaRPr lang="en-US" altLang="zh-CN" sz="1400" dirty="0" smtClean="0"/>
          </a:p>
          <a:p>
            <a:r>
              <a:rPr lang="zh-CN" altLang="en-US" sz="1600" dirty="0" smtClean="0"/>
              <a:t>控制密集型的算法</a:t>
            </a:r>
            <a:endParaRPr lang="en-US" altLang="zh-CN" sz="1600" dirty="0" smtClean="0"/>
          </a:p>
          <a:p>
            <a:pPr lvl="1"/>
            <a:r>
              <a:rPr lang="en-US" altLang="zh-CN" sz="1200" dirty="0" smtClean="0"/>
              <a:t>Path-Base </a:t>
            </a:r>
            <a:r>
              <a:rPr lang="zh-CN" altLang="en-US" sz="1200" dirty="0" smtClean="0"/>
              <a:t>调度</a:t>
            </a:r>
            <a:endParaRPr lang="en-US" altLang="zh-CN" sz="1200" dirty="0" smtClean="0"/>
          </a:p>
          <a:p>
            <a:endParaRPr lang="en-US" altLang="zh-CN" sz="1600" dirty="0" smtClean="0"/>
          </a:p>
        </p:txBody>
      </p:sp>
      <p:pic>
        <p:nvPicPr>
          <p:cNvPr id="17560579" name="Picture 3"/>
          <p:cNvPicPr>
            <a:picLocks noChangeAspect="1" noChangeArrowheads="1"/>
          </p:cNvPicPr>
          <p:nvPr/>
        </p:nvPicPr>
        <p:blipFill>
          <a:blip r:embed="rId2" cstate="print"/>
          <a:srcRect/>
          <a:stretch>
            <a:fillRect/>
          </a:stretch>
        </p:blipFill>
        <p:spPr bwMode="auto">
          <a:xfrm>
            <a:off x="1043608" y="4581128"/>
            <a:ext cx="2520280" cy="1702179"/>
          </a:xfrm>
          <a:prstGeom prst="rect">
            <a:avLst/>
          </a:prstGeom>
          <a:noFill/>
          <a:ln w="9525">
            <a:noFill/>
            <a:miter lim="800000"/>
            <a:headEnd/>
            <a:tailEnd/>
          </a:ln>
        </p:spPr>
      </p:pic>
      <p:pic>
        <p:nvPicPr>
          <p:cNvPr id="17560580" name="Picture 4"/>
          <p:cNvPicPr>
            <a:picLocks noChangeAspect="1" noChangeArrowheads="1"/>
          </p:cNvPicPr>
          <p:nvPr/>
        </p:nvPicPr>
        <p:blipFill>
          <a:blip r:embed="rId3" cstate="print"/>
          <a:srcRect/>
          <a:stretch>
            <a:fillRect/>
          </a:stretch>
        </p:blipFill>
        <p:spPr bwMode="auto">
          <a:xfrm>
            <a:off x="4283968" y="4437112"/>
            <a:ext cx="2985817" cy="1872208"/>
          </a:xfrm>
          <a:prstGeom prst="rect">
            <a:avLst/>
          </a:prstGeom>
          <a:noFill/>
          <a:ln w="9525">
            <a:noFill/>
            <a:miter lim="800000"/>
            <a:headEnd/>
            <a:tailEnd/>
          </a:ln>
        </p:spPr>
      </p:pic>
      <p:pic>
        <p:nvPicPr>
          <p:cNvPr id="17560581" name="Picture 5"/>
          <p:cNvPicPr>
            <a:picLocks noChangeAspect="1" noChangeArrowheads="1"/>
          </p:cNvPicPr>
          <p:nvPr/>
        </p:nvPicPr>
        <p:blipFill>
          <a:blip r:embed="rId4" cstate="print"/>
          <a:srcRect/>
          <a:stretch>
            <a:fillRect/>
          </a:stretch>
        </p:blipFill>
        <p:spPr bwMode="auto">
          <a:xfrm>
            <a:off x="755576" y="2924944"/>
            <a:ext cx="2952328" cy="1828739"/>
          </a:xfrm>
          <a:prstGeom prst="rect">
            <a:avLst/>
          </a:prstGeom>
          <a:noFill/>
          <a:ln w="9525">
            <a:noFill/>
            <a:miter lim="800000"/>
            <a:headEnd/>
            <a:tailEnd/>
          </a:ln>
        </p:spPr>
      </p:pic>
      <p:pic>
        <p:nvPicPr>
          <p:cNvPr id="17560582" name="Picture 6"/>
          <p:cNvPicPr>
            <a:picLocks noChangeAspect="1" noChangeArrowheads="1"/>
          </p:cNvPicPr>
          <p:nvPr/>
        </p:nvPicPr>
        <p:blipFill>
          <a:blip r:embed="rId5" cstate="print"/>
          <a:srcRect/>
          <a:stretch>
            <a:fillRect/>
          </a:stretch>
        </p:blipFill>
        <p:spPr bwMode="auto">
          <a:xfrm>
            <a:off x="4355976" y="2780928"/>
            <a:ext cx="2544964" cy="1584176"/>
          </a:xfrm>
          <a:prstGeom prst="rect">
            <a:avLst/>
          </a:prstGeom>
          <a:noFill/>
          <a:ln w="9525">
            <a:noFill/>
            <a:miter lim="800000"/>
            <a:headEnd/>
            <a:tailEnd/>
          </a:ln>
        </p:spPr>
      </p:pic>
      <p:sp>
        <p:nvSpPr>
          <p:cNvPr id="8" name="TextBox 7"/>
          <p:cNvSpPr txBox="1"/>
          <p:nvPr/>
        </p:nvSpPr>
        <p:spPr>
          <a:xfrm>
            <a:off x="3635896" y="1412776"/>
            <a:ext cx="5364088" cy="1323439"/>
          </a:xfrm>
          <a:prstGeom prst="rect">
            <a:avLst/>
          </a:prstGeom>
          <a:noFill/>
        </p:spPr>
        <p:txBody>
          <a:bodyPr wrap="square" rtlCol="0">
            <a:spAutoFit/>
          </a:bodyPr>
          <a:lstStyle/>
          <a:p>
            <a:r>
              <a:rPr lang="zh-CN" altLang="en-US" sz="1600" dirty="0" smtClean="0">
                <a:solidFill>
                  <a:srgbClr val="FF0000"/>
                </a:solidFill>
              </a:rPr>
              <a:t>调度：考虑数据</a:t>
            </a:r>
            <a:r>
              <a:rPr lang="en-US" altLang="zh-CN" sz="1600" dirty="0" smtClean="0">
                <a:solidFill>
                  <a:srgbClr val="FF0000"/>
                </a:solidFill>
              </a:rPr>
              <a:t>/</a:t>
            </a:r>
            <a:r>
              <a:rPr lang="zh-CN" altLang="en-US" sz="1600" dirty="0" smtClean="0">
                <a:solidFill>
                  <a:srgbClr val="FF0000"/>
                </a:solidFill>
              </a:rPr>
              <a:t>控制相关的基础上，通过探索潜在并行以及步骤分隔，获得不同的设计目标。</a:t>
            </a:r>
            <a:endParaRPr lang="en-US" altLang="zh-CN" sz="1600" dirty="0" smtClean="0">
              <a:solidFill>
                <a:srgbClr val="FF0000"/>
              </a:solidFill>
            </a:endParaRPr>
          </a:p>
          <a:p>
            <a:r>
              <a:rPr lang="zh-CN" altLang="en-US" sz="1600" dirty="0" smtClean="0">
                <a:solidFill>
                  <a:srgbClr val="FF0000"/>
                </a:solidFill>
              </a:rPr>
              <a:t>分析挖据各种并行：是算法</a:t>
            </a:r>
            <a:r>
              <a:rPr lang="en-US" altLang="zh-CN" sz="1600" dirty="0" smtClean="0">
                <a:solidFill>
                  <a:srgbClr val="FF0000"/>
                </a:solidFill>
              </a:rPr>
              <a:t>/</a:t>
            </a:r>
            <a:r>
              <a:rPr lang="zh-CN" altLang="en-US" sz="1600" dirty="0" smtClean="0">
                <a:solidFill>
                  <a:srgbClr val="FF0000"/>
                </a:solidFill>
              </a:rPr>
              <a:t>硬件分析设计的主要工作之一。</a:t>
            </a:r>
            <a:endParaRPr lang="en-US" altLang="zh-CN" sz="1600" dirty="0" smtClean="0">
              <a:solidFill>
                <a:srgbClr val="FF0000"/>
              </a:solidFill>
            </a:endParaRPr>
          </a:p>
          <a:p>
            <a:r>
              <a:rPr lang="zh-CN" altLang="en-US" sz="1600" dirty="0" smtClean="0">
                <a:solidFill>
                  <a:srgbClr val="FF0000"/>
                </a:solidFill>
              </a:rPr>
              <a:t>识别应用中的真</a:t>
            </a:r>
            <a:r>
              <a:rPr lang="en-US" altLang="zh-CN" sz="1600" dirty="0" smtClean="0">
                <a:solidFill>
                  <a:srgbClr val="FF0000"/>
                </a:solidFill>
              </a:rPr>
              <a:t>/</a:t>
            </a:r>
            <a:r>
              <a:rPr lang="zh-CN" altLang="en-US" sz="1600" dirty="0" smtClean="0">
                <a:solidFill>
                  <a:srgbClr val="FF0000"/>
                </a:solidFill>
              </a:rPr>
              <a:t>伪相关。</a:t>
            </a:r>
            <a:endParaRPr lang="en-US" altLang="zh-CN" sz="1600" dirty="0" smtClean="0">
              <a:solidFill>
                <a:srgbClr val="FF0000"/>
              </a:solidFill>
            </a:endParaRPr>
          </a:p>
          <a:p>
            <a:endParaRPr lang="en-US" altLang="zh-CN" sz="1600" dirty="0" smtClean="0">
              <a:solidFill>
                <a:srgbClr val="FF0000"/>
              </a:solidFill>
            </a:endParaRPr>
          </a:p>
        </p:txBody>
      </p:sp>
      <p:sp>
        <p:nvSpPr>
          <p:cNvPr id="9" name="TextBox 8"/>
          <p:cNvSpPr txBox="1"/>
          <p:nvPr/>
        </p:nvSpPr>
        <p:spPr>
          <a:xfrm>
            <a:off x="3635896" y="2420888"/>
            <a:ext cx="5112568" cy="338554"/>
          </a:xfrm>
          <a:prstGeom prst="rect">
            <a:avLst/>
          </a:prstGeom>
          <a:noFill/>
        </p:spPr>
        <p:txBody>
          <a:bodyPr wrap="square" rtlCol="0">
            <a:spAutoFit/>
          </a:bodyPr>
          <a:lstStyle/>
          <a:p>
            <a:r>
              <a:rPr lang="zh-CN" altLang="en-US" sz="1600" dirty="0" smtClean="0">
                <a:solidFill>
                  <a:srgbClr val="FF0000"/>
                </a:solidFill>
              </a:rPr>
              <a:t>使用图来表示算法</a:t>
            </a:r>
            <a:r>
              <a:rPr lang="en-US" altLang="zh-CN" sz="1600" dirty="0" smtClean="0">
                <a:solidFill>
                  <a:srgbClr val="FF0000"/>
                </a:solidFill>
              </a:rPr>
              <a:t>/</a:t>
            </a:r>
            <a:r>
              <a:rPr lang="zh-CN" altLang="en-US" sz="1600" dirty="0" smtClean="0">
                <a:solidFill>
                  <a:srgbClr val="FF0000"/>
                </a:solidFill>
              </a:rPr>
              <a:t>系统，便于分析控制</a:t>
            </a:r>
            <a:r>
              <a:rPr lang="en-US" altLang="zh-CN" sz="1600" dirty="0" smtClean="0">
                <a:solidFill>
                  <a:srgbClr val="FF0000"/>
                </a:solidFill>
              </a:rPr>
              <a:t>/</a:t>
            </a:r>
            <a:r>
              <a:rPr lang="zh-CN" altLang="en-US" sz="1600" dirty="0" smtClean="0">
                <a:solidFill>
                  <a:srgbClr val="FF0000"/>
                </a:solidFill>
              </a:rPr>
              <a:t>数据相关。</a:t>
            </a:r>
            <a:endParaRPr lang="en-US" altLang="zh-CN" sz="1600" dirty="0" smtClean="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资源共享（</a:t>
            </a:r>
            <a:r>
              <a:rPr lang="en-US" altLang="zh-CN" dirty="0" smtClean="0"/>
              <a:t>Resource Sharing)</a:t>
            </a:r>
            <a:endParaRPr lang="zh-CN" altLang="en-US" dirty="0"/>
          </a:p>
        </p:txBody>
      </p:sp>
      <p:sp>
        <p:nvSpPr>
          <p:cNvPr id="3" name="内容占位符 2"/>
          <p:cNvSpPr>
            <a:spLocks noGrp="1"/>
          </p:cNvSpPr>
          <p:nvPr>
            <p:ph idx="1"/>
          </p:nvPr>
        </p:nvSpPr>
        <p:spPr>
          <a:xfrm>
            <a:off x="467544" y="908720"/>
            <a:ext cx="5482952" cy="5328592"/>
          </a:xfrm>
        </p:spPr>
        <p:txBody>
          <a:bodyPr/>
          <a:lstStyle/>
          <a:p>
            <a:r>
              <a:rPr lang="zh-CN" altLang="zh-CN" sz="2000" dirty="0" smtClean="0"/>
              <a:t>根据</a:t>
            </a:r>
            <a:r>
              <a:rPr lang="zh-CN" altLang="en-US" sz="2000" dirty="0" smtClean="0"/>
              <a:t>算法调度后</a:t>
            </a:r>
            <a:r>
              <a:rPr lang="zh-CN" altLang="zh-CN" sz="2000" dirty="0" smtClean="0"/>
              <a:t>的</a:t>
            </a:r>
            <a:r>
              <a:rPr lang="zh-CN" altLang="en-US" sz="2000" dirty="0" smtClean="0"/>
              <a:t>结果，将一些资源进行时分复用，称为</a:t>
            </a:r>
            <a:r>
              <a:rPr lang="zh-CN" altLang="zh-CN" sz="2000" dirty="0" smtClean="0"/>
              <a:t>资源共享 </a:t>
            </a:r>
            <a:r>
              <a:rPr lang="zh-CN" altLang="en-US" sz="2000" dirty="0" smtClean="0"/>
              <a:t>。</a:t>
            </a:r>
            <a:r>
              <a:rPr lang="zh-CN" altLang="zh-CN" sz="2000" dirty="0" smtClean="0"/>
              <a:t>资源共享</a:t>
            </a:r>
            <a:r>
              <a:rPr lang="zh-CN" altLang="en-US" sz="2000" dirty="0" smtClean="0"/>
              <a:t>严重</a:t>
            </a:r>
            <a:r>
              <a:rPr lang="zh-CN" altLang="zh-CN" sz="2000" dirty="0" smtClean="0"/>
              <a:t>影响电路的</a:t>
            </a:r>
            <a:r>
              <a:rPr lang="zh-CN" altLang="en-US" sz="2000" dirty="0" smtClean="0"/>
              <a:t>面积、速度、功耗。</a:t>
            </a:r>
            <a:endParaRPr lang="en-US" altLang="zh-CN" sz="2000" dirty="0" smtClean="0"/>
          </a:p>
          <a:p>
            <a:r>
              <a:rPr lang="zh-CN" altLang="en-US" sz="2000" dirty="0" smtClean="0"/>
              <a:t>资源共享是资源分配</a:t>
            </a:r>
            <a:r>
              <a:rPr lang="en-US" altLang="zh-CN" sz="2000" dirty="0" smtClean="0"/>
              <a:t>+</a:t>
            </a:r>
            <a:r>
              <a:rPr lang="zh-CN" altLang="en-US" sz="2000" dirty="0" smtClean="0"/>
              <a:t>绑定的结果</a:t>
            </a:r>
            <a:endParaRPr lang="en-US" altLang="zh-CN" sz="2000" dirty="0" smtClean="0"/>
          </a:p>
          <a:p>
            <a:r>
              <a:rPr lang="zh-CN" altLang="en-US" sz="2000" dirty="0" smtClean="0"/>
              <a:t>在</a:t>
            </a:r>
            <a:r>
              <a:rPr lang="en-US" altLang="zh-CN" sz="2000" dirty="0" smtClean="0"/>
              <a:t>VLSI</a:t>
            </a:r>
            <a:r>
              <a:rPr lang="zh-CN" altLang="en-US" sz="2000" dirty="0" smtClean="0"/>
              <a:t>设计中，资源共享主要涉及：</a:t>
            </a:r>
            <a:endParaRPr lang="en-US" altLang="zh-CN" sz="2000" dirty="0" smtClean="0"/>
          </a:p>
          <a:p>
            <a:pPr lvl="1"/>
            <a:r>
              <a:rPr lang="zh-CN" altLang="en-US" sz="1600" dirty="0" smtClean="0"/>
              <a:t>功能单元的共享</a:t>
            </a:r>
            <a:endParaRPr lang="en-US" altLang="zh-CN" sz="1600" dirty="0" smtClean="0"/>
          </a:p>
          <a:p>
            <a:pPr lvl="1"/>
            <a:r>
              <a:rPr lang="zh-CN" altLang="en-US" sz="1600" dirty="0" smtClean="0"/>
              <a:t>寄存器的共享</a:t>
            </a:r>
            <a:endParaRPr lang="en-US" altLang="zh-CN" sz="1600" dirty="0" smtClean="0"/>
          </a:p>
          <a:p>
            <a:pPr lvl="1"/>
            <a:r>
              <a:rPr lang="zh-CN" altLang="en-US" sz="1600" dirty="0" smtClean="0"/>
              <a:t>互联的共享</a:t>
            </a:r>
            <a:endParaRPr lang="en-US" altLang="zh-CN" sz="1600" dirty="0" smtClean="0"/>
          </a:p>
          <a:p>
            <a:r>
              <a:rPr lang="zh-CN" altLang="en-US" sz="2000" dirty="0" smtClean="0"/>
              <a:t>资源共享规则</a:t>
            </a:r>
          </a:p>
          <a:p>
            <a:pPr lvl="1"/>
            <a:r>
              <a:rPr lang="zh-CN" altLang="en-US" sz="1600" dirty="0" smtClean="0"/>
              <a:t>未在相同周期</a:t>
            </a:r>
            <a:r>
              <a:rPr lang="en-US" altLang="zh-CN" sz="1600" dirty="0" smtClean="0"/>
              <a:t>/</a:t>
            </a:r>
            <a:r>
              <a:rPr lang="zh-CN" altLang="en-US" sz="1600" dirty="0" smtClean="0"/>
              <a:t>控制状态下执行的操作可以共享相同的功能单元</a:t>
            </a:r>
          </a:p>
          <a:p>
            <a:pPr lvl="1"/>
            <a:r>
              <a:rPr lang="zh-CN" altLang="en-US" sz="1600" dirty="0" smtClean="0"/>
              <a:t> 互斥控制路径中的操作可以共享功能单元</a:t>
            </a:r>
          </a:p>
          <a:p>
            <a:pPr lvl="1"/>
            <a:r>
              <a:rPr lang="en-US" altLang="zh-CN" sz="1600" dirty="0" smtClean="0"/>
              <a:t> </a:t>
            </a:r>
            <a:r>
              <a:rPr lang="zh-CN" altLang="en-US" sz="1600" dirty="0" smtClean="0"/>
              <a:t>没有重叠生命周期的变量可以共享一个寄存器</a:t>
            </a:r>
          </a:p>
          <a:p>
            <a:pPr lvl="1"/>
            <a:r>
              <a:rPr lang="zh-CN" altLang="en-US" sz="1600" dirty="0" smtClean="0"/>
              <a:t>在互斥控制路径中定义和使用的变量可以共享寄存器</a:t>
            </a:r>
            <a:endParaRPr lang="zh-CN" altLang="en-US" sz="1600" dirty="0"/>
          </a:p>
        </p:txBody>
      </p:sp>
      <p:pic>
        <p:nvPicPr>
          <p:cNvPr id="17561603" name="Picture 3"/>
          <p:cNvPicPr>
            <a:picLocks noChangeAspect="1" noChangeArrowheads="1"/>
          </p:cNvPicPr>
          <p:nvPr/>
        </p:nvPicPr>
        <p:blipFill>
          <a:blip r:embed="rId2" cstate="print"/>
          <a:srcRect/>
          <a:stretch>
            <a:fillRect/>
          </a:stretch>
        </p:blipFill>
        <p:spPr bwMode="auto">
          <a:xfrm>
            <a:off x="6372200" y="2492896"/>
            <a:ext cx="2150805" cy="3947170"/>
          </a:xfrm>
          <a:prstGeom prst="rect">
            <a:avLst/>
          </a:prstGeom>
          <a:noFill/>
          <a:ln w="9525">
            <a:noFill/>
            <a:miter lim="800000"/>
            <a:headEnd/>
            <a:tailEnd/>
          </a:ln>
        </p:spPr>
      </p:pic>
      <p:pic>
        <p:nvPicPr>
          <p:cNvPr id="17561605" name="Picture 5"/>
          <p:cNvPicPr>
            <a:picLocks noChangeAspect="1" noChangeArrowheads="1"/>
          </p:cNvPicPr>
          <p:nvPr/>
        </p:nvPicPr>
        <p:blipFill>
          <a:blip r:embed="rId3" cstate="print"/>
          <a:srcRect/>
          <a:stretch>
            <a:fillRect/>
          </a:stretch>
        </p:blipFill>
        <p:spPr bwMode="auto">
          <a:xfrm>
            <a:off x="6084168" y="908720"/>
            <a:ext cx="2787523" cy="17281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其他的一些优化技术</a:t>
            </a:r>
            <a:endParaRPr lang="zh-CN" altLang="en-US" dirty="0"/>
          </a:p>
        </p:txBody>
      </p:sp>
      <p:sp>
        <p:nvSpPr>
          <p:cNvPr id="3" name="内容占位符 2"/>
          <p:cNvSpPr>
            <a:spLocks noGrp="1"/>
          </p:cNvSpPr>
          <p:nvPr>
            <p:ph idx="1"/>
          </p:nvPr>
        </p:nvSpPr>
        <p:spPr/>
        <p:txBody>
          <a:bodyPr/>
          <a:lstStyle/>
          <a:p>
            <a:r>
              <a:rPr lang="zh-CN" altLang="en-US" dirty="0" smtClean="0"/>
              <a:t>其他一些优化的技术</a:t>
            </a:r>
            <a:endParaRPr lang="en-US" altLang="zh-CN" dirty="0" smtClean="0"/>
          </a:p>
          <a:p>
            <a:pPr lvl="1"/>
            <a:r>
              <a:rPr lang="zh-CN" altLang="en-US" dirty="0" smtClean="0"/>
              <a:t>级联</a:t>
            </a:r>
            <a:r>
              <a:rPr lang="en-US" altLang="zh-CN" dirty="0" smtClean="0"/>
              <a:t>/</a:t>
            </a:r>
            <a:r>
              <a:rPr lang="zh-CN" altLang="en-US" dirty="0" smtClean="0"/>
              <a:t>多周期</a:t>
            </a:r>
            <a:endParaRPr lang="en-US" altLang="zh-CN" dirty="0" smtClean="0"/>
          </a:p>
          <a:p>
            <a:pPr lvl="1"/>
            <a:r>
              <a:rPr lang="zh-CN" altLang="en-US" dirty="0" smtClean="0"/>
              <a:t>流水线技术</a:t>
            </a:r>
            <a:endParaRPr lang="en-US" altLang="zh-CN" dirty="0" smtClean="0"/>
          </a:p>
          <a:p>
            <a:pPr lvl="2"/>
            <a:r>
              <a:rPr lang="zh-CN" altLang="en-US" dirty="0" smtClean="0"/>
              <a:t>使用流水的功能单元</a:t>
            </a:r>
            <a:endParaRPr lang="en-US" altLang="zh-CN" dirty="0" smtClean="0"/>
          </a:p>
          <a:p>
            <a:pPr lvl="2"/>
            <a:r>
              <a:rPr lang="zh-CN" altLang="en-US" dirty="0" smtClean="0"/>
              <a:t>对算法进行流水</a:t>
            </a:r>
            <a:endParaRPr lang="en-US" altLang="zh-CN" dirty="0" smtClean="0"/>
          </a:p>
          <a:p>
            <a:pPr lvl="1"/>
            <a:r>
              <a:rPr lang="zh-CN" altLang="en-US" dirty="0" smtClean="0"/>
              <a:t>循环展开</a:t>
            </a:r>
            <a:endParaRPr lang="en-US" altLang="zh-CN" dirty="0" smtClean="0"/>
          </a:p>
          <a:p>
            <a:pPr lvl="1"/>
            <a:r>
              <a:rPr lang="zh-CN" altLang="en-US" dirty="0" smtClean="0"/>
              <a:t>代数变化</a:t>
            </a:r>
            <a:endParaRPr lang="en-US" altLang="zh-CN" dirty="0" smtClean="0"/>
          </a:p>
          <a:p>
            <a:pPr lvl="2"/>
            <a:r>
              <a:rPr lang="zh-CN" altLang="en-US" dirty="0" smtClean="0"/>
              <a:t>结合律，交换律，互补律</a:t>
            </a:r>
            <a:endParaRPr lang="en-US" altLang="zh-CN" dirty="0" smtClean="0"/>
          </a:p>
          <a:p>
            <a:pPr lvl="1"/>
            <a:endParaRPr lang="en-US" altLang="zh-CN" dirty="0" smtClean="0"/>
          </a:p>
          <a:p>
            <a:pPr lvl="1"/>
            <a:endParaRPr lang="zh-CN" altLang="en-US" dirty="0"/>
          </a:p>
        </p:txBody>
      </p:sp>
      <p:pic>
        <p:nvPicPr>
          <p:cNvPr id="17562626" name="Picture 2"/>
          <p:cNvPicPr>
            <a:picLocks noChangeAspect="1" noChangeArrowheads="1"/>
          </p:cNvPicPr>
          <p:nvPr/>
        </p:nvPicPr>
        <p:blipFill>
          <a:blip r:embed="rId2" cstate="print"/>
          <a:srcRect/>
          <a:stretch>
            <a:fillRect/>
          </a:stretch>
        </p:blipFill>
        <p:spPr bwMode="auto">
          <a:xfrm>
            <a:off x="5076056" y="260648"/>
            <a:ext cx="3312368" cy="1371735"/>
          </a:xfrm>
          <a:prstGeom prst="rect">
            <a:avLst/>
          </a:prstGeom>
          <a:noFill/>
          <a:ln w="9525">
            <a:noFill/>
            <a:miter lim="800000"/>
            <a:headEnd/>
            <a:tailEnd/>
          </a:ln>
        </p:spPr>
      </p:pic>
      <p:pic>
        <p:nvPicPr>
          <p:cNvPr id="17562627" name="Picture 3"/>
          <p:cNvPicPr>
            <a:picLocks noChangeAspect="1" noChangeArrowheads="1"/>
          </p:cNvPicPr>
          <p:nvPr/>
        </p:nvPicPr>
        <p:blipFill>
          <a:blip r:embed="rId3" cstate="print"/>
          <a:srcRect/>
          <a:stretch>
            <a:fillRect/>
          </a:stretch>
        </p:blipFill>
        <p:spPr bwMode="auto">
          <a:xfrm>
            <a:off x="5220072" y="1988840"/>
            <a:ext cx="3110483" cy="1082331"/>
          </a:xfrm>
          <a:prstGeom prst="rect">
            <a:avLst/>
          </a:prstGeom>
          <a:noFill/>
          <a:ln w="9525">
            <a:noFill/>
            <a:miter lim="800000"/>
            <a:headEnd/>
            <a:tailEnd/>
          </a:ln>
        </p:spPr>
      </p:pic>
      <p:pic>
        <p:nvPicPr>
          <p:cNvPr id="17562628" name="Picture 4"/>
          <p:cNvPicPr>
            <a:picLocks noChangeAspect="1" noChangeArrowheads="1"/>
          </p:cNvPicPr>
          <p:nvPr/>
        </p:nvPicPr>
        <p:blipFill>
          <a:blip r:embed="rId4" cstate="print"/>
          <a:srcRect/>
          <a:stretch>
            <a:fillRect/>
          </a:stretch>
        </p:blipFill>
        <p:spPr bwMode="auto">
          <a:xfrm>
            <a:off x="5220072" y="3789040"/>
            <a:ext cx="3019623" cy="1871766"/>
          </a:xfrm>
          <a:prstGeom prst="rect">
            <a:avLst/>
          </a:prstGeom>
          <a:noFill/>
          <a:ln w="9525">
            <a:noFill/>
            <a:miter lim="800000"/>
            <a:headEnd/>
            <a:tailEnd/>
          </a:ln>
        </p:spPr>
      </p:pic>
      <p:pic>
        <p:nvPicPr>
          <p:cNvPr id="7" name="Picture 3"/>
          <p:cNvPicPr>
            <a:picLocks noChangeAspect="1" noChangeArrowheads="1"/>
          </p:cNvPicPr>
          <p:nvPr/>
        </p:nvPicPr>
        <p:blipFill>
          <a:blip r:embed="rId5" cstate="print"/>
          <a:srcRect/>
          <a:stretch>
            <a:fillRect/>
          </a:stretch>
        </p:blipFill>
        <p:spPr bwMode="auto">
          <a:xfrm>
            <a:off x="251520" y="4221088"/>
            <a:ext cx="4896544" cy="1723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高级综合优化总结</a:t>
            </a:r>
            <a:endParaRPr lang="zh-CN" altLang="en-US" dirty="0"/>
          </a:p>
        </p:txBody>
      </p:sp>
      <p:sp>
        <p:nvSpPr>
          <p:cNvPr id="3" name="内容占位符 2"/>
          <p:cNvSpPr>
            <a:spLocks noGrp="1"/>
          </p:cNvSpPr>
          <p:nvPr>
            <p:ph idx="1"/>
          </p:nvPr>
        </p:nvSpPr>
        <p:spPr>
          <a:xfrm>
            <a:off x="467544" y="764704"/>
            <a:ext cx="8229600" cy="5328592"/>
          </a:xfrm>
        </p:spPr>
        <p:txBody>
          <a:bodyPr/>
          <a:lstStyle/>
          <a:p>
            <a:pPr>
              <a:tabLst>
                <a:tab pos="3140075" algn="l"/>
              </a:tabLst>
            </a:pPr>
            <a:r>
              <a:rPr lang="zh-CN" altLang="en-US" sz="2000" dirty="0" smtClean="0"/>
              <a:t>高级综合中使用的优化技术是手动完成从算法到结构设计方法的程序化结果，了解这些技术有利于学习如何进行手动结构设计：</a:t>
            </a:r>
            <a:endParaRPr lang="en-US" altLang="zh-CN" sz="2000" dirty="0" smtClean="0"/>
          </a:p>
          <a:p>
            <a:pPr lvl="1">
              <a:tabLst>
                <a:tab pos="3140075" algn="l"/>
              </a:tabLst>
            </a:pPr>
            <a:r>
              <a:rPr lang="zh-CN" altLang="en-US" sz="1800" dirty="0" smtClean="0"/>
              <a:t>了解约束和底层实现技术，这些因素会影响设计的结构和性能</a:t>
            </a:r>
            <a:endParaRPr lang="en-US" altLang="zh-CN" sz="1800" dirty="0" smtClean="0"/>
          </a:p>
          <a:p>
            <a:pPr lvl="1">
              <a:tabLst>
                <a:tab pos="3140075" algn="l"/>
              </a:tabLst>
            </a:pPr>
            <a:r>
              <a:rPr lang="zh-CN" altLang="en-US" sz="1800" dirty="0" smtClean="0"/>
              <a:t>选择特定的表示方式，在较高的抽象层次进行</a:t>
            </a:r>
            <a:endParaRPr lang="en-US" altLang="zh-CN" sz="1800" dirty="0" smtClean="0"/>
          </a:p>
          <a:p>
            <a:pPr lvl="2">
              <a:tabLst>
                <a:tab pos="3140075" algn="l"/>
              </a:tabLst>
            </a:pPr>
            <a:r>
              <a:rPr lang="zh-CN" altLang="en-US" sz="1600" dirty="0" smtClean="0"/>
              <a:t>在手工设计优化的输入一般是方便人阅读的图的形式，</a:t>
            </a:r>
            <a:r>
              <a:rPr lang="en-US" altLang="zh-CN" sz="1600" dirty="0" smtClean="0"/>
              <a:t>DFG/DDG/CDFG</a:t>
            </a:r>
            <a:r>
              <a:rPr lang="zh-CN" altLang="en-US" sz="1600" dirty="0" smtClean="0"/>
              <a:t>等</a:t>
            </a:r>
            <a:endParaRPr lang="en-US" altLang="zh-CN" sz="1600" dirty="0" smtClean="0"/>
          </a:p>
          <a:p>
            <a:pPr lvl="1">
              <a:tabLst>
                <a:tab pos="3140075" algn="l"/>
              </a:tabLst>
            </a:pPr>
            <a:r>
              <a:rPr lang="zh-CN" altLang="en-US" sz="1800" dirty="0" smtClean="0"/>
              <a:t>算法优化：对算法本身进行优化</a:t>
            </a:r>
            <a:endParaRPr lang="en-US" altLang="zh-CN" sz="1800" dirty="0" smtClean="0"/>
          </a:p>
          <a:p>
            <a:pPr lvl="2">
              <a:tabLst>
                <a:tab pos="3140075" algn="l"/>
              </a:tabLst>
            </a:pPr>
            <a:r>
              <a:rPr lang="zh-CN" altLang="en-US" sz="1600" dirty="0" smtClean="0"/>
              <a:t>代数变换</a:t>
            </a:r>
            <a:endParaRPr lang="en-US" altLang="zh-CN" sz="1600" dirty="0" smtClean="0"/>
          </a:p>
          <a:p>
            <a:pPr lvl="2">
              <a:tabLst>
                <a:tab pos="3140075" algn="l"/>
              </a:tabLst>
            </a:pPr>
            <a:r>
              <a:rPr lang="zh-CN" altLang="en-US" sz="1600" dirty="0" smtClean="0"/>
              <a:t>循环展开，</a:t>
            </a:r>
            <a:endParaRPr lang="en-US" altLang="zh-CN" sz="1600" dirty="0" smtClean="0"/>
          </a:p>
          <a:p>
            <a:pPr lvl="2">
              <a:tabLst>
                <a:tab pos="3140075" algn="l"/>
              </a:tabLst>
            </a:pPr>
            <a:r>
              <a:rPr lang="zh-CN" altLang="en-US" sz="1600" dirty="0" smtClean="0"/>
              <a:t>操作合并</a:t>
            </a:r>
            <a:r>
              <a:rPr lang="en-US" altLang="zh-CN" sz="1600" dirty="0" smtClean="0"/>
              <a:t>/</a:t>
            </a:r>
            <a:r>
              <a:rPr lang="zh-CN" altLang="en-US" sz="1600" dirty="0" smtClean="0"/>
              <a:t>分割，因式分解</a:t>
            </a:r>
            <a:r>
              <a:rPr lang="en-US" altLang="zh-CN" sz="1600" dirty="0" smtClean="0"/>
              <a:t>/</a:t>
            </a:r>
            <a:r>
              <a:rPr lang="zh-CN" altLang="en-US" sz="1600" dirty="0" smtClean="0"/>
              <a:t>合并，</a:t>
            </a:r>
            <a:endParaRPr lang="en-US" altLang="zh-CN" sz="1600" dirty="0" smtClean="0"/>
          </a:p>
          <a:p>
            <a:pPr lvl="2">
              <a:tabLst>
                <a:tab pos="3140075" algn="l"/>
              </a:tabLst>
            </a:pPr>
            <a:r>
              <a:rPr lang="zh-CN" altLang="en-US" sz="1600" dirty="0" smtClean="0"/>
              <a:t>操作提升</a:t>
            </a:r>
            <a:r>
              <a:rPr lang="en-US" altLang="zh-CN" sz="1600" dirty="0" smtClean="0"/>
              <a:t>/</a:t>
            </a:r>
            <a:r>
              <a:rPr lang="zh-CN" altLang="en-US" sz="1600" dirty="0" smtClean="0"/>
              <a:t>推迟</a:t>
            </a:r>
            <a:endParaRPr lang="en-US" altLang="zh-CN" sz="1600" dirty="0" smtClean="0"/>
          </a:p>
          <a:p>
            <a:pPr lvl="2">
              <a:tabLst>
                <a:tab pos="3140075" algn="l"/>
              </a:tabLst>
            </a:pPr>
            <a:r>
              <a:rPr lang="zh-CN" altLang="en-US" sz="1600" dirty="0" smtClean="0"/>
              <a:t>常量传递</a:t>
            </a:r>
            <a:r>
              <a:rPr lang="en-US" altLang="zh-CN" sz="1600" dirty="0" smtClean="0"/>
              <a:t>/</a:t>
            </a:r>
            <a:r>
              <a:rPr lang="zh-CN" altLang="en-US" sz="1600" dirty="0" smtClean="0"/>
              <a:t>消除</a:t>
            </a:r>
            <a:endParaRPr lang="en-US" altLang="zh-CN" sz="1600" dirty="0" smtClean="0"/>
          </a:p>
          <a:p>
            <a:pPr lvl="2">
              <a:tabLst>
                <a:tab pos="3140075" algn="l"/>
              </a:tabLst>
            </a:pPr>
            <a:r>
              <a:rPr lang="zh-CN" altLang="en-US" sz="1600" dirty="0" smtClean="0"/>
              <a:t>变量结果复用</a:t>
            </a:r>
            <a:endParaRPr lang="en-US" altLang="zh-CN" sz="1600" dirty="0" smtClean="0"/>
          </a:p>
          <a:p>
            <a:pPr lvl="2">
              <a:tabLst>
                <a:tab pos="3140075" algn="l"/>
              </a:tabLst>
            </a:pPr>
            <a:r>
              <a:rPr lang="zh-CN" altLang="en-US" sz="1600" dirty="0" smtClean="0"/>
              <a:t>推测执行</a:t>
            </a:r>
            <a:endParaRPr lang="en-US" altLang="zh-CN" sz="1600" dirty="0" smtClean="0"/>
          </a:p>
          <a:p>
            <a:pPr lvl="1">
              <a:tabLst>
                <a:tab pos="3140075" algn="l"/>
              </a:tabLst>
            </a:pPr>
            <a:r>
              <a:rPr lang="zh-CN" altLang="en-US" sz="1800" dirty="0" smtClean="0"/>
              <a:t>结构优化：在考虑时序安排时进行优化</a:t>
            </a:r>
            <a:endParaRPr lang="en-US" altLang="zh-CN" sz="1800" dirty="0" smtClean="0"/>
          </a:p>
          <a:p>
            <a:pPr lvl="2">
              <a:tabLst>
                <a:tab pos="3140075" algn="l"/>
              </a:tabLst>
            </a:pPr>
            <a:r>
              <a:rPr lang="zh-CN" altLang="en-US" sz="1600" dirty="0" smtClean="0"/>
              <a:t>资源在时间上的调度</a:t>
            </a:r>
            <a:endParaRPr lang="en-US" altLang="zh-CN" sz="1600" dirty="0" smtClean="0"/>
          </a:p>
          <a:p>
            <a:pPr lvl="2">
              <a:tabLst>
                <a:tab pos="3140075" algn="l"/>
              </a:tabLst>
            </a:pPr>
            <a:r>
              <a:rPr lang="zh-CN" altLang="en-US" sz="1600" dirty="0" smtClean="0"/>
              <a:t>资源共享</a:t>
            </a:r>
            <a:endParaRPr lang="en-US" altLang="zh-CN" sz="1600" dirty="0" smtClean="0"/>
          </a:p>
          <a:p>
            <a:pPr lvl="2">
              <a:tabLst>
                <a:tab pos="3140075" algn="l"/>
              </a:tabLst>
            </a:pPr>
            <a:r>
              <a:rPr lang="zh-CN" altLang="en-US" sz="1600" dirty="0" smtClean="0"/>
              <a:t>流水线技术</a:t>
            </a:r>
            <a:r>
              <a:rPr lang="en-US" altLang="zh-CN" sz="1600" dirty="0" smtClean="0"/>
              <a:t>/Retiming</a:t>
            </a:r>
          </a:p>
          <a:p>
            <a:pPr lvl="1">
              <a:tabLst>
                <a:tab pos="3140075" algn="l"/>
              </a:tabLst>
            </a:pPr>
            <a:endParaRPr lang="zh-CN" altLang="en-US" sz="1800" dirty="0"/>
          </a:p>
        </p:txBody>
      </p:sp>
      <p:sp>
        <p:nvSpPr>
          <p:cNvPr id="4" name="TextBox 3"/>
          <p:cNvSpPr txBox="1"/>
          <p:nvPr/>
        </p:nvSpPr>
        <p:spPr>
          <a:xfrm>
            <a:off x="5220072" y="2708920"/>
            <a:ext cx="3923928" cy="1200329"/>
          </a:xfrm>
          <a:prstGeom prst="rect">
            <a:avLst/>
          </a:prstGeom>
          <a:noFill/>
        </p:spPr>
        <p:txBody>
          <a:bodyPr wrap="square" rtlCol="0">
            <a:spAutoFit/>
          </a:bodyPr>
          <a:lstStyle/>
          <a:p>
            <a:r>
              <a:rPr lang="zh-CN" altLang="en-US" dirty="0" smtClean="0">
                <a:solidFill>
                  <a:srgbClr val="FF0000"/>
                </a:solidFill>
              </a:rPr>
              <a:t>算法优化上更需要技巧。了解领域的特殊算法的特征是极其重要的。</a:t>
            </a:r>
            <a:endParaRPr lang="en-US" altLang="zh-CN" dirty="0" smtClean="0">
              <a:solidFill>
                <a:srgbClr val="FF0000"/>
              </a:solidFill>
            </a:endParaRPr>
          </a:p>
          <a:p>
            <a:r>
              <a:rPr lang="zh-CN" altLang="en-US" dirty="0" smtClean="0">
                <a:solidFill>
                  <a:srgbClr val="FF0000"/>
                </a:solidFill>
              </a:rPr>
              <a:t>发展领域特殊语言和工具，再转为</a:t>
            </a:r>
            <a:r>
              <a:rPr lang="en-US" altLang="zh-CN" dirty="0" smtClean="0">
                <a:solidFill>
                  <a:srgbClr val="FF0000"/>
                </a:solidFill>
              </a:rPr>
              <a:t>Verilog</a:t>
            </a:r>
            <a:r>
              <a:rPr lang="zh-CN" altLang="en-US" dirty="0" smtClean="0">
                <a:solidFill>
                  <a:srgbClr val="FF0000"/>
                </a:solidFill>
              </a:rPr>
              <a:t>是一种发展趋势</a:t>
            </a:r>
            <a:endParaRPr lang="en-US" altLang="zh-CN" dirty="0" smtClean="0">
              <a:solidFill>
                <a:srgbClr val="FF0000"/>
              </a:solidFill>
            </a:endParaRPr>
          </a:p>
        </p:txBody>
      </p:sp>
      <p:sp>
        <p:nvSpPr>
          <p:cNvPr id="5" name="矩形 4"/>
          <p:cNvSpPr/>
          <p:nvPr/>
        </p:nvSpPr>
        <p:spPr>
          <a:xfrm>
            <a:off x="683568" y="2348880"/>
            <a:ext cx="4176464" cy="2088232"/>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6" name="矩形 5"/>
          <p:cNvSpPr/>
          <p:nvPr/>
        </p:nvSpPr>
        <p:spPr>
          <a:xfrm>
            <a:off x="971600" y="4797152"/>
            <a:ext cx="4176464" cy="1152128"/>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7" name="TextBox 6"/>
          <p:cNvSpPr txBox="1"/>
          <p:nvPr/>
        </p:nvSpPr>
        <p:spPr>
          <a:xfrm>
            <a:off x="5508104" y="4869160"/>
            <a:ext cx="3312368" cy="646331"/>
          </a:xfrm>
          <a:prstGeom prst="rect">
            <a:avLst/>
          </a:prstGeom>
          <a:noFill/>
        </p:spPr>
        <p:txBody>
          <a:bodyPr wrap="square" rtlCol="0">
            <a:spAutoFit/>
          </a:bodyPr>
          <a:lstStyle/>
          <a:p>
            <a:r>
              <a:rPr lang="zh-CN" altLang="en-US" dirty="0" smtClean="0">
                <a:solidFill>
                  <a:srgbClr val="FF0000"/>
                </a:solidFill>
              </a:rPr>
              <a:t>相对成熟和简单，优化空间有限</a:t>
            </a:r>
            <a:endParaRPr lang="en-US" altLang="zh-CN" dirty="0" smtClean="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64674" name="Picture 2"/>
          <p:cNvPicPr>
            <a:picLocks noChangeAspect="1" noChangeArrowheads="1"/>
          </p:cNvPicPr>
          <p:nvPr/>
        </p:nvPicPr>
        <p:blipFill>
          <a:blip r:embed="rId2" cstate="print"/>
          <a:srcRect/>
          <a:stretch>
            <a:fillRect/>
          </a:stretch>
        </p:blipFill>
        <p:spPr bwMode="auto">
          <a:xfrm>
            <a:off x="4788024" y="1268760"/>
            <a:ext cx="4032448" cy="2125293"/>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dirty="0" smtClean="0"/>
              <a:t>逻辑综合</a:t>
            </a:r>
            <a:endParaRPr lang="zh-CN" altLang="en-US" dirty="0"/>
          </a:p>
        </p:txBody>
      </p:sp>
      <p:sp>
        <p:nvSpPr>
          <p:cNvPr id="3" name="内容占位符 2"/>
          <p:cNvSpPr>
            <a:spLocks noGrp="1"/>
          </p:cNvSpPr>
          <p:nvPr>
            <p:ph idx="1"/>
          </p:nvPr>
        </p:nvSpPr>
        <p:spPr>
          <a:xfrm>
            <a:off x="457200" y="980728"/>
            <a:ext cx="4042792" cy="5328592"/>
          </a:xfrm>
        </p:spPr>
        <p:txBody>
          <a:bodyPr/>
          <a:lstStyle/>
          <a:p>
            <a:r>
              <a:rPr lang="zh-CN" altLang="en-US" sz="2000" dirty="0" smtClean="0"/>
              <a:t>相对于高级综合，逻辑综合主要将</a:t>
            </a:r>
            <a:r>
              <a:rPr lang="en-US" altLang="zh-CN" sz="2000" dirty="0" smtClean="0"/>
              <a:t>RTL</a:t>
            </a:r>
            <a:r>
              <a:rPr lang="zh-CN" altLang="en-US" sz="2000" dirty="0" smtClean="0"/>
              <a:t>级的描述转换为布尔表达式</a:t>
            </a:r>
            <a:r>
              <a:rPr lang="en-US" altLang="zh-CN" sz="2000" dirty="0" smtClean="0"/>
              <a:t>/</a:t>
            </a:r>
            <a:r>
              <a:rPr lang="zh-CN" altLang="en-US" sz="2000" dirty="0" smtClean="0"/>
              <a:t>门级网表，</a:t>
            </a:r>
            <a:r>
              <a:rPr lang="en-US" altLang="zh-CN" sz="2000" dirty="0" smtClean="0"/>
              <a:t>RTL</a:t>
            </a:r>
            <a:r>
              <a:rPr lang="zh-CN" altLang="en-US" sz="2000" dirty="0" smtClean="0"/>
              <a:t>的质量和</a:t>
            </a:r>
            <a:r>
              <a:rPr lang="en-US" altLang="zh-CN" sz="2000" dirty="0" smtClean="0"/>
              <a:t>Code Style</a:t>
            </a:r>
            <a:r>
              <a:rPr lang="zh-CN" altLang="en-US" sz="2000" dirty="0" smtClean="0"/>
              <a:t>会影响电路的实现。</a:t>
            </a:r>
            <a:endParaRPr lang="en-US" altLang="zh-CN" sz="2000" dirty="0" smtClean="0"/>
          </a:p>
          <a:p>
            <a:pPr lvl="1"/>
            <a:r>
              <a:rPr lang="zh-CN" altLang="en-US" sz="1600" dirty="0" smtClean="0"/>
              <a:t>操作和优化主要是布尔代数操作，在门级进行，宽度和粒度较小</a:t>
            </a:r>
            <a:r>
              <a:rPr lang="zh-CN" altLang="en-US" sz="1600" dirty="0" smtClean="0"/>
              <a:t>。但也会综合集成其他综合优化技术。</a:t>
            </a:r>
            <a:endParaRPr lang="en-US" altLang="zh-CN" sz="1600" dirty="0" smtClean="0"/>
          </a:p>
          <a:p>
            <a:pPr lvl="1"/>
            <a:r>
              <a:rPr lang="zh-CN" altLang="en-US" sz="1600" dirty="0" smtClean="0"/>
              <a:t>现代综合工具可以映射一些宏模块完成高等的算术计算，但对宏单元的调度和资源共享基本靠手动完成。</a:t>
            </a:r>
            <a:endParaRPr lang="en-US" altLang="zh-CN" sz="1600" dirty="0" smtClean="0"/>
          </a:p>
          <a:p>
            <a:pPr lvl="1"/>
            <a:r>
              <a:rPr lang="zh-CN" altLang="en-US" sz="1600" dirty="0" smtClean="0"/>
              <a:t>一般不会跨时钟周期进行优化，</a:t>
            </a:r>
            <a:r>
              <a:rPr lang="en-US" altLang="zh-CN" sz="1600" dirty="0" smtClean="0"/>
              <a:t> </a:t>
            </a:r>
            <a:r>
              <a:rPr lang="zh-CN" altLang="en-US" sz="1600" dirty="0" smtClean="0"/>
              <a:t>对系统的性能优化空间较少。</a:t>
            </a:r>
            <a:endParaRPr lang="en-US" altLang="zh-CN" sz="1600" dirty="0" smtClean="0"/>
          </a:p>
          <a:p>
            <a:r>
              <a:rPr lang="zh-CN" altLang="en-US" sz="2000" dirty="0" smtClean="0"/>
              <a:t>逻辑综合的一般步骤</a:t>
            </a:r>
            <a:endParaRPr lang="en-US" altLang="zh-CN" sz="2000" dirty="0" smtClean="0"/>
          </a:p>
          <a:p>
            <a:pPr lvl="1"/>
            <a:r>
              <a:rPr lang="zh-CN" altLang="en-US" sz="1800" dirty="0" smtClean="0"/>
              <a:t>根据语义转换为逻辑表达式，进一步的转换为内部表示</a:t>
            </a:r>
            <a:r>
              <a:rPr lang="zh-CN" altLang="en-US" sz="1800" dirty="0" smtClean="0"/>
              <a:t>格式</a:t>
            </a:r>
            <a:endParaRPr lang="en-US" altLang="zh-CN" sz="1800" dirty="0" smtClean="0"/>
          </a:p>
          <a:p>
            <a:pPr lvl="1"/>
            <a:r>
              <a:rPr lang="zh-CN" altLang="en-US" sz="1800" dirty="0" smtClean="0"/>
              <a:t>根据约束，进行工艺无关的优化</a:t>
            </a:r>
            <a:endParaRPr lang="en-US" altLang="zh-CN" sz="1800" dirty="0" smtClean="0"/>
          </a:p>
          <a:p>
            <a:pPr lvl="1"/>
            <a:r>
              <a:rPr lang="zh-CN" altLang="en-US" sz="1800" dirty="0" smtClean="0"/>
              <a:t>从工艺库中选择适当的单元进行工艺映射</a:t>
            </a:r>
            <a:endParaRPr lang="en-US" altLang="zh-CN" sz="1800" dirty="0" smtClean="0"/>
          </a:p>
          <a:p>
            <a:pPr lvl="1"/>
            <a:r>
              <a:rPr lang="zh-CN" altLang="en-US" sz="1800" dirty="0" smtClean="0"/>
              <a:t>进行工艺相关的优化</a:t>
            </a:r>
            <a:endParaRPr lang="en-US" altLang="zh-CN" sz="1800" dirty="0" smtClean="0"/>
          </a:p>
          <a:p>
            <a:pPr lvl="1"/>
            <a:endParaRPr lang="zh-CN" altLang="en-US" sz="1600"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逻辑优化的基本方法</a:t>
            </a:r>
            <a:endParaRPr lang="zh-CN" altLang="en-US" dirty="0"/>
          </a:p>
        </p:txBody>
      </p:sp>
      <p:sp>
        <p:nvSpPr>
          <p:cNvPr id="3" name="内容占位符 2"/>
          <p:cNvSpPr>
            <a:spLocks noGrp="1"/>
          </p:cNvSpPr>
          <p:nvPr>
            <p:ph idx="1"/>
          </p:nvPr>
        </p:nvSpPr>
        <p:spPr>
          <a:xfrm>
            <a:off x="457200" y="980728"/>
            <a:ext cx="4690864" cy="5328592"/>
          </a:xfrm>
        </p:spPr>
        <p:txBody>
          <a:bodyPr/>
          <a:lstStyle/>
          <a:p>
            <a:r>
              <a:rPr lang="zh-CN" altLang="en-US" sz="2000" dirty="0" smtClean="0"/>
              <a:t>实用的逻辑综合跟底层工艺关系比较密切，</a:t>
            </a:r>
            <a:endParaRPr lang="en-US" altLang="zh-CN" sz="2000" dirty="0" smtClean="0"/>
          </a:p>
          <a:p>
            <a:pPr lvl="1"/>
            <a:r>
              <a:rPr lang="zh-CN" altLang="en-US" sz="1800" dirty="0" smtClean="0"/>
              <a:t>在</a:t>
            </a:r>
            <a:r>
              <a:rPr lang="en-US" altLang="zh-CN" sz="1800" dirty="0" smtClean="0"/>
              <a:t>CMOS</a:t>
            </a:r>
            <a:r>
              <a:rPr lang="zh-CN" altLang="en-US" sz="1800" dirty="0" smtClean="0"/>
              <a:t>的标准单元工艺中，主要使用多级逻辑优化技术</a:t>
            </a:r>
            <a:endParaRPr lang="en-US" altLang="zh-CN" sz="1800" dirty="0" smtClean="0"/>
          </a:p>
          <a:p>
            <a:pPr lvl="1"/>
            <a:r>
              <a:rPr lang="zh-CN" altLang="en-US" sz="1800" dirty="0" smtClean="0"/>
              <a:t>多级逻辑优化技术分两部分</a:t>
            </a:r>
            <a:endParaRPr lang="en-US" altLang="zh-CN" sz="1800" dirty="0" smtClean="0"/>
          </a:p>
          <a:p>
            <a:pPr lvl="2"/>
            <a:r>
              <a:rPr lang="zh-CN" altLang="zh-CN" sz="1600" dirty="0" smtClean="0"/>
              <a:t>组合</a:t>
            </a:r>
            <a:r>
              <a:rPr lang="zh-CN" altLang="en-US" sz="1600" dirty="0" smtClean="0"/>
              <a:t>逻辑</a:t>
            </a:r>
            <a:r>
              <a:rPr lang="zh-CN" altLang="zh-CN" sz="1600" dirty="0" smtClean="0"/>
              <a:t>优化</a:t>
            </a:r>
            <a:r>
              <a:rPr lang="zh-CN" altLang="en-US" sz="1600" dirty="0" smtClean="0"/>
              <a:t>：</a:t>
            </a:r>
            <a:r>
              <a:rPr lang="zh-CN" altLang="zh-CN" sz="1600" dirty="0" smtClean="0"/>
              <a:t>将锁存器/寄存器保持在当前位置，优化寄存器间的组合逻辑</a:t>
            </a:r>
            <a:endParaRPr lang="en-US" altLang="zh-CN" sz="1600" dirty="0" smtClean="0"/>
          </a:p>
          <a:p>
            <a:pPr lvl="2"/>
            <a:r>
              <a:rPr lang="zh-CN" altLang="en-US" sz="1600" dirty="0" smtClean="0"/>
              <a:t>时序逻辑</a:t>
            </a:r>
            <a:r>
              <a:rPr lang="zh-CN" altLang="zh-CN" sz="1600" dirty="0" smtClean="0"/>
              <a:t>优化</a:t>
            </a:r>
            <a:r>
              <a:rPr lang="zh-CN" altLang="en-US" sz="1600" dirty="0" smtClean="0"/>
              <a:t>：</a:t>
            </a:r>
            <a:r>
              <a:rPr lang="zh-CN" altLang="zh-CN" sz="1600" dirty="0" smtClean="0"/>
              <a:t>更改锁存器位置/功能（重新定时）+其他转换</a:t>
            </a:r>
            <a:endParaRPr lang="en-US" altLang="zh-CN" sz="1600" dirty="0" smtClean="0"/>
          </a:p>
          <a:p>
            <a:pPr lvl="1"/>
            <a:r>
              <a:rPr lang="zh-CN" altLang="en-US" sz="1800" dirty="0" smtClean="0"/>
              <a:t>多级逻辑优化，经常依赖于</a:t>
            </a:r>
            <a:r>
              <a:rPr lang="en-US" altLang="zh-CN" sz="1800" dirty="0" smtClean="0"/>
              <a:t>CMOS</a:t>
            </a:r>
            <a:r>
              <a:rPr lang="zh-CN" altLang="en-US" sz="1800" dirty="0" smtClean="0"/>
              <a:t>中有较为高效的复杂门，工艺相关的优化比较重要。</a:t>
            </a:r>
            <a:endParaRPr lang="en-US" altLang="zh-CN" sz="1800" dirty="0" smtClean="0"/>
          </a:p>
          <a:p>
            <a:pPr lvl="1"/>
            <a:endParaRPr lang="zh-CN" altLang="en-US" sz="1800" dirty="0"/>
          </a:p>
        </p:txBody>
      </p:sp>
      <p:pic>
        <p:nvPicPr>
          <p:cNvPr id="17565698" name="Picture 2"/>
          <p:cNvPicPr>
            <a:picLocks noChangeAspect="1" noChangeArrowheads="1"/>
          </p:cNvPicPr>
          <p:nvPr/>
        </p:nvPicPr>
        <p:blipFill>
          <a:blip r:embed="rId2" cstate="print"/>
          <a:srcRect/>
          <a:stretch>
            <a:fillRect/>
          </a:stretch>
        </p:blipFill>
        <p:spPr bwMode="auto">
          <a:xfrm>
            <a:off x="5220072" y="1124744"/>
            <a:ext cx="3523648" cy="1944216"/>
          </a:xfrm>
          <a:prstGeom prst="rect">
            <a:avLst/>
          </a:prstGeom>
          <a:noFill/>
          <a:ln w="9525">
            <a:noFill/>
            <a:miter lim="800000"/>
            <a:headEnd/>
            <a:tailEnd/>
          </a:ln>
          <a:effectLst/>
        </p:spPr>
      </p:pic>
      <p:pic>
        <p:nvPicPr>
          <p:cNvPr id="5" name="Picture 3"/>
          <p:cNvPicPr>
            <a:picLocks noChangeAspect="1" noChangeArrowheads="1"/>
          </p:cNvPicPr>
          <p:nvPr/>
        </p:nvPicPr>
        <p:blipFill>
          <a:blip r:embed="rId3" cstate="print"/>
          <a:srcRect/>
          <a:stretch>
            <a:fillRect/>
          </a:stretch>
        </p:blipFill>
        <p:spPr bwMode="auto">
          <a:xfrm>
            <a:off x="5364088" y="3645024"/>
            <a:ext cx="3458117" cy="2520280"/>
          </a:xfrm>
          <a:prstGeom prst="rect">
            <a:avLst/>
          </a:prstGeom>
          <a:noFill/>
          <a:ln w="9525">
            <a:noFill/>
            <a:miter lim="800000"/>
            <a:headEnd/>
            <a:tailEnd/>
          </a:ln>
          <a:effectLst/>
        </p:spPr>
      </p:pic>
      <p:sp>
        <p:nvSpPr>
          <p:cNvPr id="6" name="TextBox 5"/>
          <p:cNvSpPr txBox="1"/>
          <p:nvPr/>
        </p:nvSpPr>
        <p:spPr>
          <a:xfrm>
            <a:off x="539552" y="5517232"/>
            <a:ext cx="4608512" cy="338554"/>
          </a:xfrm>
          <a:prstGeom prst="rect">
            <a:avLst/>
          </a:prstGeom>
          <a:noFill/>
        </p:spPr>
        <p:txBody>
          <a:bodyPr wrap="square" rtlCol="0">
            <a:spAutoFit/>
          </a:bodyPr>
          <a:lstStyle/>
          <a:p>
            <a:r>
              <a:rPr lang="en-US" altLang="zh-CN" sz="1600" dirty="0" smtClean="0">
                <a:solidFill>
                  <a:srgbClr val="FF0000"/>
                </a:solidFill>
              </a:rPr>
              <a:t>Q</a:t>
            </a:r>
            <a:r>
              <a:rPr lang="zh-CN" altLang="en-US" sz="1600" dirty="0" smtClean="0">
                <a:solidFill>
                  <a:srgbClr val="FF0000"/>
                </a:solidFill>
              </a:rPr>
              <a:t>：标准单元库里常见复（</a:t>
            </a:r>
            <a:r>
              <a:rPr lang="zh-CN" altLang="en-US" sz="1600" dirty="0" smtClean="0">
                <a:solidFill>
                  <a:srgbClr val="FF0000"/>
                </a:solidFill>
              </a:rPr>
              <a:t>杂）</a:t>
            </a:r>
            <a:r>
              <a:rPr lang="zh-CN" altLang="en-US" sz="1600" dirty="0" smtClean="0">
                <a:solidFill>
                  <a:srgbClr val="FF0000"/>
                </a:solidFill>
              </a:rPr>
              <a:t>合门有哪些？</a:t>
            </a:r>
            <a:endParaRPr lang="en-US" altLang="zh-CN" sz="1600" dirty="0" smtClean="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组合逻辑优化</a:t>
            </a:r>
            <a:endParaRPr lang="zh-CN" altLang="en-US" dirty="0"/>
          </a:p>
        </p:txBody>
      </p:sp>
      <p:sp>
        <p:nvSpPr>
          <p:cNvPr id="3" name="内容占位符 2"/>
          <p:cNvSpPr>
            <a:spLocks noGrp="1"/>
          </p:cNvSpPr>
          <p:nvPr>
            <p:ph idx="1"/>
          </p:nvPr>
        </p:nvSpPr>
        <p:spPr/>
        <p:txBody>
          <a:bodyPr/>
          <a:lstStyle/>
          <a:p>
            <a:r>
              <a:rPr lang="zh-CN" altLang="en-US" sz="2000" dirty="0" smtClean="0"/>
              <a:t>（多级）逻辑优化的是最小化以下多个目标：</a:t>
            </a:r>
          </a:p>
          <a:p>
            <a:pPr lvl="1"/>
            <a:r>
              <a:rPr lang="zh-CN" altLang="en-US" sz="1800" dirty="0" smtClean="0"/>
              <a:t>逻辑门和互连占用的面积</a:t>
            </a:r>
          </a:p>
          <a:p>
            <a:pPr lvl="1"/>
            <a:r>
              <a:rPr lang="zh-CN" altLang="en-US" sz="1800" dirty="0" smtClean="0"/>
              <a:t>通过逻辑的最长路径的关键路径延迟</a:t>
            </a:r>
            <a:endParaRPr lang="en-US" altLang="zh-CN" sz="1800" dirty="0" smtClean="0"/>
          </a:p>
          <a:p>
            <a:pPr lvl="1"/>
            <a:r>
              <a:rPr lang="zh-CN" altLang="en-US" sz="1800" dirty="0" smtClean="0"/>
              <a:t>逻辑门消耗的功率</a:t>
            </a:r>
            <a:endParaRPr lang="en-US" altLang="zh-CN" sz="1800" dirty="0" smtClean="0"/>
          </a:p>
          <a:p>
            <a:pPr lvl="1"/>
            <a:r>
              <a:rPr lang="zh-CN" altLang="en-US" sz="1800" dirty="0" smtClean="0"/>
              <a:t>其他的一些指标：</a:t>
            </a:r>
            <a:endParaRPr lang="en-US" altLang="zh-CN" sz="1800" dirty="0" smtClean="0"/>
          </a:p>
          <a:p>
            <a:pPr lvl="2"/>
            <a:r>
              <a:rPr lang="zh-CN" altLang="en-US" sz="1600" dirty="0" smtClean="0"/>
              <a:t>可测试性，抗噪声相关</a:t>
            </a:r>
            <a:endParaRPr lang="en-US" altLang="zh-CN" sz="1600" dirty="0" smtClean="0"/>
          </a:p>
          <a:p>
            <a:r>
              <a:rPr lang="zh-CN" altLang="en-US" sz="2000" dirty="0" smtClean="0"/>
              <a:t>逻辑优化使用了优化的内部表示形式</a:t>
            </a:r>
            <a:endParaRPr lang="en-US" altLang="zh-CN" sz="2000" dirty="0" smtClean="0"/>
          </a:p>
          <a:p>
            <a:pPr lvl="1"/>
            <a:r>
              <a:rPr lang="en-US" altLang="zh-CN" sz="1800" dirty="0" smtClean="0"/>
              <a:t>BDD</a:t>
            </a:r>
            <a:r>
              <a:rPr lang="zh-CN" altLang="en-US" sz="1800" dirty="0" smtClean="0"/>
              <a:t>，</a:t>
            </a:r>
            <a:r>
              <a:rPr lang="en-US" altLang="zh-CN" sz="1800" dirty="0" smtClean="0"/>
              <a:t>SOP/POS</a:t>
            </a:r>
            <a:r>
              <a:rPr lang="zh-CN" altLang="en-US" sz="1800" dirty="0" smtClean="0"/>
              <a:t>，</a:t>
            </a:r>
            <a:endParaRPr lang="en-US" altLang="zh-CN" sz="1800" dirty="0" smtClean="0"/>
          </a:p>
          <a:p>
            <a:pPr lvl="1"/>
            <a:r>
              <a:rPr lang="zh-CN" altLang="en-US" sz="1800" dirty="0" smtClean="0"/>
              <a:t>布尔网络</a:t>
            </a:r>
            <a:endParaRPr lang="en-US" altLang="zh-CN" sz="1800" dirty="0" smtClean="0"/>
          </a:p>
          <a:p>
            <a:pPr lvl="2"/>
            <a:r>
              <a:rPr lang="zh-CN" altLang="en-US" sz="1600" dirty="0" smtClean="0"/>
              <a:t>有向无环图（</a:t>
            </a:r>
            <a:r>
              <a:rPr lang="en-US" altLang="zh-CN" sz="1600" dirty="0" smtClean="0"/>
              <a:t>DAG</a:t>
            </a:r>
            <a:r>
              <a:rPr lang="zh-CN" altLang="en-US" sz="1600" dirty="0" smtClean="0"/>
              <a:t>）</a:t>
            </a:r>
          </a:p>
          <a:p>
            <a:pPr lvl="2"/>
            <a:r>
              <a:rPr lang="zh-CN" altLang="en-US" sz="1600" dirty="0" smtClean="0"/>
              <a:t>节点逻辑函数表示</a:t>
            </a:r>
            <a:r>
              <a:rPr lang="en-US" altLang="zh-CN" sz="1600" dirty="0" err="1" smtClean="0"/>
              <a:t>fj</a:t>
            </a:r>
            <a:r>
              <a:rPr lang="zh-CN" altLang="en-US" sz="1600" dirty="0" smtClean="0"/>
              <a:t>（</a:t>
            </a:r>
            <a:r>
              <a:rPr lang="en-US" altLang="zh-CN" sz="1600" dirty="0" smtClean="0"/>
              <a:t>x</a:t>
            </a:r>
            <a:r>
              <a:rPr lang="zh-CN" altLang="en-US" sz="1600" dirty="0" smtClean="0"/>
              <a:t>，</a:t>
            </a:r>
            <a:r>
              <a:rPr lang="en-US" altLang="zh-CN" sz="1600" dirty="0" smtClean="0"/>
              <a:t>y</a:t>
            </a:r>
            <a:r>
              <a:rPr lang="zh-CN" altLang="en-US" sz="1600" dirty="0" smtClean="0"/>
              <a:t>）</a:t>
            </a:r>
          </a:p>
          <a:p>
            <a:pPr lvl="2"/>
            <a:r>
              <a:rPr lang="zh-CN" altLang="en-US" sz="1600" dirty="0" smtClean="0"/>
              <a:t>节点变量</a:t>
            </a:r>
            <a:r>
              <a:rPr lang="en-US" altLang="zh-CN" sz="1600" dirty="0" err="1" smtClean="0"/>
              <a:t>yj</a:t>
            </a:r>
            <a:r>
              <a:rPr lang="zh-CN" altLang="en-US" sz="1600" dirty="0" smtClean="0"/>
              <a:t>：</a:t>
            </a:r>
            <a:r>
              <a:rPr lang="en-US" altLang="zh-CN" sz="1600" dirty="0" err="1" smtClean="0"/>
              <a:t>yj</a:t>
            </a:r>
            <a:r>
              <a:rPr lang="en-US" altLang="zh-CN" sz="1600" dirty="0" smtClean="0"/>
              <a:t> = </a:t>
            </a:r>
            <a:r>
              <a:rPr lang="en-US" altLang="zh-CN" sz="1600" dirty="0" err="1" smtClean="0"/>
              <a:t>fj</a:t>
            </a:r>
            <a:r>
              <a:rPr lang="zh-CN" altLang="en-US" sz="1600" dirty="0" smtClean="0"/>
              <a:t>（</a:t>
            </a:r>
            <a:r>
              <a:rPr lang="en-US" altLang="zh-CN" sz="1600" dirty="0" smtClean="0"/>
              <a:t>x</a:t>
            </a:r>
            <a:r>
              <a:rPr lang="zh-CN" altLang="en-US" sz="1600" dirty="0" smtClean="0"/>
              <a:t>，</a:t>
            </a:r>
            <a:r>
              <a:rPr lang="en-US" altLang="zh-CN" sz="1600" dirty="0" smtClean="0"/>
              <a:t>y</a:t>
            </a:r>
            <a:r>
              <a:rPr lang="zh-CN" altLang="en-US" sz="1600" dirty="0" smtClean="0"/>
              <a:t>）</a:t>
            </a:r>
          </a:p>
          <a:p>
            <a:pPr lvl="2"/>
            <a:r>
              <a:rPr lang="zh-CN" altLang="en-US" sz="1600" dirty="0" smtClean="0"/>
              <a:t>如果</a:t>
            </a:r>
            <a:r>
              <a:rPr lang="en-US" altLang="zh-CN" sz="1600" dirty="0" err="1" smtClean="0"/>
              <a:t>fj</a:t>
            </a:r>
            <a:r>
              <a:rPr lang="zh-CN" altLang="en-US" sz="1600" dirty="0" smtClean="0"/>
              <a:t>明确依赖于</a:t>
            </a:r>
            <a:r>
              <a:rPr lang="en-US" altLang="zh-CN" sz="1600" dirty="0" err="1" smtClean="0"/>
              <a:t>yi</a:t>
            </a:r>
            <a:r>
              <a:rPr lang="zh-CN" altLang="en-US" sz="1600" dirty="0" smtClean="0"/>
              <a:t>，则存在</a:t>
            </a:r>
            <a:r>
              <a:rPr lang="en-US" altLang="zh-CN" sz="1600" dirty="0" smtClean="0"/>
              <a:t>edge</a:t>
            </a:r>
            <a:r>
              <a:rPr lang="zh-CN" altLang="en-US" sz="1600" dirty="0" smtClean="0"/>
              <a:t>（</a:t>
            </a:r>
            <a:r>
              <a:rPr lang="en-US" altLang="zh-CN" sz="1600" dirty="0" err="1" smtClean="0"/>
              <a:t>i</a:t>
            </a:r>
            <a:r>
              <a:rPr lang="zh-CN" altLang="en-US" sz="1600" dirty="0" smtClean="0"/>
              <a:t>，</a:t>
            </a:r>
            <a:r>
              <a:rPr lang="en-US" altLang="zh-CN" sz="1600" dirty="0" smtClean="0"/>
              <a:t>j</a:t>
            </a:r>
            <a:r>
              <a:rPr lang="zh-CN" altLang="en-US" sz="1600" dirty="0" smtClean="0"/>
              <a:t>）</a:t>
            </a:r>
            <a:endParaRPr lang="en-US" altLang="zh-CN" sz="1600" dirty="0" smtClean="0"/>
          </a:p>
          <a:p>
            <a:pPr lvl="1"/>
            <a:endParaRPr lang="en-US" altLang="zh-CN" sz="1800" dirty="0" smtClean="0"/>
          </a:p>
          <a:p>
            <a:endParaRPr lang="zh-CN" altLang="en-US" sz="2000" dirty="0"/>
          </a:p>
        </p:txBody>
      </p:sp>
      <p:pic>
        <p:nvPicPr>
          <p:cNvPr id="4" name="Picture 5"/>
          <p:cNvPicPr>
            <a:picLocks noChangeAspect="1" noChangeArrowheads="1"/>
          </p:cNvPicPr>
          <p:nvPr/>
        </p:nvPicPr>
        <p:blipFill>
          <a:blip r:embed="rId2" cstate="print"/>
          <a:srcRect/>
          <a:stretch>
            <a:fillRect/>
          </a:stretch>
        </p:blipFill>
        <p:spPr bwMode="auto">
          <a:xfrm>
            <a:off x="6300192" y="1484784"/>
            <a:ext cx="2293935" cy="2664296"/>
          </a:xfrm>
          <a:prstGeom prst="rect">
            <a:avLst/>
          </a:prstGeom>
          <a:noFill/>
          <a:ln w="9525">
            <a:noFill/>
            <a:miter lim="800000"/>
            <a:headEnd/>
            <a:tailEnd/>
          </a:ln>
          <a:effectLst/>
        </p:spPr>
      </p:pic>
      <p:pic>
        <p:nvPicPr>
          <p:cNvPr id="5" name="Picture 3" descr="AACXXDD0"/>
          <p:cNvPicPr>
            <a:picLocks noChangeAspect="1" noChangeArrowheads="1"/>
          </p:cNvPicPr>
          <p:nvPr/>
        </p:nvPicPr>
        <p:blipFill>
          <a:blip r:embed="rId3" cstate="print"/>
          <a:srcRect/>
          <a:stretch>
            <a:fillRect/>
          </a:stretch>
        </p:blipFill>
        <p:spPr bwMode="auto">
          <a:xfrm>
            <a:off x="6012160" y="4365104"/>
            <a:ext cx="2264587" cy="201622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t>HDL</a:t>
            </a:r>
            <a:r>
              <a:rPr lang="zh-CN" altLang="en-US" dirty="0" smtClean="0"/>
              <a:t>语言</a:t>
            </a:r>
            <a:endParaRPr lang="zh-CN" altLang="en-US" dirty="0"/>
          </a:p>
        </p:txBody>
      </p:sp>
      <p:sp>
        <p:nvSpPr>
          <p:cNvPr id="5" name="内容占位符 4"/>
          <p:cNvSpPr>
            <a:spLocks noGrp="1"/>
          </p:cNvSpPr>
          <p:nvPr>
            <p:ph idx="1"/>
          </p:nvPr>
        </p:nvSpPr>
        <p:spPr/>
        <p:txBody>
          <a:bodyPr/>
          <a:lstStyle/>
          <a:p>
            <a:r>
              <a:rPr lang="en-US" altLang="zh-CN" sz="2000" dirty="0" smtClean="0"/>
              <a:t>HDL</a:t>
            </a:r>
            <a:r>
              <a:rPr lang="zh-CN" altLang="en-US" sz="2000" dirty="0" smtClean="0"/>
              <a:t>语言是一种为数字</a:t>
            </a:r>
            <a:r>
              <a:rPr lang="en-US" altLang="zh-CN" sz="2000" dirty="0" smtClean="0"/>
              <a:t>IC</a:t>
            </a:r>
            <a:r>
              <a:rPr lang="zh-CN" altLang="en-US" sz="2000" dirty="0" smtClean="0"/>
              <a:t>设计</a:t>
            </a:r>
            <a:r>
              <a:rPr lang="en-US" altLang="zh-CN" sz="2000" dirty="0" smtClean="0"/>
              <a:t>/</a:t>
            </a:r>
            <a:r>
              <a:rPr lang="zh-CN" altLang="en-US" sz="2000" dirty="0" smtClean="0"/>
              <a:t>验证领域开发的领域特殊语言，具有以下特点：</a:t>
            </a:r>
            <a:endParaRPr lang="en-US" altLang="zh-CN" sz="2000" dirty="0" smtClean="0"/>
          </a:p>
          <a:p>
            <a:pPr lvl="1"/>
            <a:r>
              <a:rPr lang="zh-CN" altLang="en-US" sz="1800" dirty="0" smtClean="0"/>
              <a:t>是结构化的形式语言，具有一般语言的特点</a:t>
            </a:r>
            <a:endParaRPr lang="en-US" altLang="zh-CN" sz="1800" dirty="0" smtClean="0"/>
          </a:p>
          <a:p>
            <a:pPr lvl="2"/>
            <a:r>
              <a:rPr lang="zh-CN" altLang="en-US" sz="1600" dirty="0" smtClean="0"/>
              <a:t>变量，数据类型，操作符，语句，控制循环结构等</a:t>
            </a:r>
            <a:endParaRPr lang="en-US" altLang="zh-CN" sz="1600" dirty="0" smtClean="0"/>
          </a:p>
          <a:p>
            <a:pPr lvl="2"/>
            <a:r>
              <a:rPr lang="zh-CN" altLang="en-US" sz="1600" dirty="0" smtClean="0"/>
              <a:t>具有特定的执行操作语义</a:t>
            </a:r>
            <a:endParaRPr lang="en-US" altLang="zh-CN" sz="1600" dirty="0" smtClean="0"/>
          </a:p>
          <a:p>
            <a:pPr lvl="1"/>
            <a:r>
              <a:rPr lang="zh-CN" altLang="en-US" sz="1800" dirty="0" smtClean="0"/>
              <a:t>适应设计和验证</a:t>
            </a:r>
            <a:r>
              <a:rPr lang="en-US" altLang="zh-CN" sz="1800" dirty="0" smtClean="0"/>
              <a:t>VLSI</a:t>
            </a:r>
            <a:r>
              <a:rPr lang="zh-CN" altLang="en-US" sz="1800" dirty="0" smtClean="0"/>
              <a:t>的需求</a:t>
            </a:r>
            <a:endParaRPr lang="en-US" altLang="zh-CN" sz="1800" dirty="0" smtClean="0"/>
          </a:p>
          <a:p>
            <a:pPr lvl="2"/>
            <a:r>
              <a:rPr lang="zh-CN" altLang="en-US" sz="1600" dirty="0" smtClean="0"/>
              <a:t>有特殊的数据类型</a:t>
            </a:r>
            <a:endParaRPr lang="en-US" altLang="zh-CN" sz="1600" dirty="0" smtClean="0"/>
          </a:p>
          <a:p>
            <a:pPr lvl="2"/>
            <a:r>
              <a:rPr lang="zh-CN" altLang="en-US" sz="1600" dirty="0" smtClean="0"/>
              <a:t>能描述硬件中的并行</a:t>
            </a:r>
            <a:endParaRPr lang="en-US" altLang="zh-CN" sz="1600" dirty="0" smtClean="0"/>
          </a:p>
          <a:p>
            <a:pPr lvl="2"/>
            <a:r>
              <a:rPr lang="zh-CN" altLang="en-US" sz="1600" dirty="0" smtClean="0"/>
              <a:t>执行有“时间”的概念</a:t>
            </a:r>
            <a:endParaRPr lang="en-US" altLang="zh-CN" sz="1600" dirty="0" smtClean="0"/>
          </a:p>
          <a:p>
            <a:pPr lvl="2"/>
            <a:r>
              <a:rPr lang="zh-CN" altLang="en-US" sz="1600" dirty="0" smtClean="0"/>
              <a:t>适应多层次</a:t>
            </a:r>
            <a:r>
              <a:rPr lang="en-US" altLang="zh-CN" sz="1600" dirty="0" smtClean="0"/>
              <a:t>/</a:t>
            </a:r>
            <a:r>
              <a:rPr lang="zh-CN" altLang="en-US" sz="1600" dirty="0" smtClean="0"/>
              <a:t>多角度的描述方法</a:t>
            </a:r>
            <a:endParaRPr lang="en-US" altLang="zh-CN" sz="1600" dirty="0" smtClean="0"/>
          </a:p>
          <a:p>
            <a:pPr lvl="2"/>
            <a:r>
              <a:rPr lang="zh-CN" altLang="en-US" sz="1600" dirty="0" smtClean="0"/>
              <a:t>为设计</a:t>
            </a:r>
            <a:r>
              <a:rPr lang="en-US" altLang="zh-CN" sz="1600" dirty="0" smtClean="0"/>
              <a:t>/</a:t>
            </a:r>
            <a:r>
              <a:rPr lang="zh-CN" altLang="en-US" sz="1600" dirty="0" smtClean="0"/>
              <a:t>验证开发的其他语言特性</a:t>
            </a:r>
            <a:endParaRPr lang="en-US" altLang="zh-CN" sz="1600" dirty="0" smtClean="0"/>
          </a:p>
          <a:p>
            <a:pPr lvl="1"/>
            <a:r>
              <a:rPr lang="zh-CN" altLang="en-US" sz="1800" dirty="0" smtClean="0"/>
              <a:t>学好</a:t>
            </a:r>
            <a:r>
              <a:rPr lang="en-US" altLang="zh-CN" sz="1800" dirty="0" smtClean="0"/>
              <a:t>HDL</a:t>
            </a:r>
            <a:r>
              <a:rPr lang="zh-CN" altLang="en-US" sz="1800" dirty="0" smtClean="0"/>
              <a:t>主要是在</a:t>
            </a:r>
            <a:r>
              <a:rPr lang="en-US" altLang="zh-CN" sz="1800" dirty="0" smtClean="0"/>
              <a:t>:</a:t>
            </a:r>
          </a:p>
          <a:p>
            <a:pPr lvl="2"/>
            <a:r>
              <a:rPr lang="zh-CN" altLang="en-US" sz="1600" dirty="0" smtClean="0"/>
              <a:t>熟悉通用编程技巧</a:t>
            </a:r>
            <a:endParaRPr lang="en-US" altLang="zh-CN" sz="1600" dirty="0" smtClean="0"/>
          </a:p>
          <a:p>
            <a:pPr lvl="2"/>
            <a:r>
              <a:rPr lang="zh-CN" altLang="en-US" sz="1600" dirty="0" smtClean="0"/>
              <a:t>掌握</a:t>
            </a:r>
            <a:r>
              <a:rPr lang="en-US" altLang="zh-CN" sz="1600" dirty="0" smtClean="0"/>
              <a:t>HDL</a:t>
            </a:r>
            <a:r>
              <a:rPr lang="zh-CN" altLang="en-US" sz="1600" dirty="0" smtClean="0"/>
              <a:t>的特殊性：可综合语法的控制，并行</a:t>
            </a:r>
            <a:r>
              <a:rPr lang="en-US" altLang="zh-CN" sz="1600" dirty="0" smtClean="0"/>
              <a:t>/</a:t>
            </a:r>
            <a:r>
              <a:rPr lang="zh-CN" altLang="en-US" sz="1600" dirty="0" smtClean="0"/>
              <a:t>“时间”的控制等</a:t>
            </a:r>
            <a:endParaRPr lang="en-US" altLang="zh-CN" sz="1600" dirty="0" smtClean="0"/>
          </a:p>
          <a:p>
            <a:pPr lvl="2"/>
            <a:r>
              <a:rPr lang="zh-CN" altLang="en-US" sz="1600" dirty="0" smtClean="0"/>
              <a:t>了解仿真</a:t>
            </a:r>
            <a:r>
              <a:rPr lang="en-US" altLang="zh-CN" sz="1600" dirty="0" smtClean="0"/>
              <a:t>/</a:t>
            </a:r>
            <a:r>
              <a:rPr lang="zh-CN" altLang="en-US" sz="1600" dirty="0" smtClean="0"/>
              <a:t>综合的原理</a:t>
            </a:r>
            <a:endParaRPr lang="en-US" altLang="zh-CN" sz="1400" dirty="0" smtClean="0"/>
          </a:p>
          <a:p>
            <a:pPr lvl="2"/>
            <a:r>
              <a:rPr lang="zh-CN" altLang="en-US" sz="1600" dirty="0" smtClean="0"/>
              <a:t>对语法和语义充分了解，能正确预期仿真</a:t>
            </a:r>
            <a:r>
              <a:rPr lang="en-US" altLang="zh-CN" sz="1600" dirty="0" smtClean="0"/>
              <a:t>/</a:t>
            </a:r>
            <a:r>
              <a:rPr lang="zh-CN" altLang="en-US" sz="1600" dirty="0" smtClean="0"/>
              <a:t>综合结果</a:t>
            </a:r>
            <a:endParaRPr lang="en-US" altLang="zh-CN" sz="1600" dirty="0" smtClean="0"/>
          </a:p>
          <a:p>
            <a:pPr lvl="2"/>
            <a:r>
              <a:rPr lang="zh-CN" altLang="en-US" sz="1600" dirty="0" smtClean="0"/>
              <a:t>多实践：从验证</a:t>
            </a:r>
            <a:r>
              <a:rPr lang="en-US" altLang="zh-CN" sz="1600" dirty="0" smtClean="0"/>
              <a:t>/</a:t>
            </a:r>
            <a:r>
              <a:rPr lang="zh-CN" altLang="en-US" sz="1600" dirty="0" smtClean="0"/>
              <a:t>设计两个角度</a:t>
            </a:r>
            <a:endParaRPr lang="en-US" altLang="zh-CN" sz="1600" dirty="0" smtClean="0"/>
          </a:p>
          <a:p>
            <a:pPr lvl="1"/>
            <a:endParaRPr lang="en-US" altLang="zh-CN" sz="1800" dirty="0" smtClean="0"/>
          </a:p>
        </p:txBody>
      </p:sp>
      <p:sp>
        <p:nvSpPr>
          <p:cNvPr id="6" name="矩形 5"/>
          <p:cNvSpPr/>
          <p:nvPr/>
        </p:nvSpPr>
        <p:spPr>
          <a:xfrm>
            <a:off x="1187624" y="3212976"/>
            <a:ext cx="5544616" cy="576064"/>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7" name="TextBox 6"/>
          <p:cNvSpPr txBox="1"/>
          <p:nvPr/>
        </p:nvSpPr>
        <p:spPr>
          <a:xfrm>
            <a:off x="4031432" y="2636912"/>
            <a:ext cx="5112568" cy="584775"/>
          </a:xfrm>
          <a:prstGeom prst="rect">
            <a:avLst/>
          </a:prstGeom>
          <a:noFill/>
        </p:spPr>
        <p:txBody>
          <a:bodyPr wrap="square" rtlCol="0">
            <a:spAutoFit/>
          </a:bodyPr>
          <a:lstStyle/>
          <a:p>
            <a:r>
              <a:rPr lang="zh-CN" altLang="en-US" sz="1600" dirty="0" smtClean="0">
                <a:solidFill>
                  <a:srgbClr val="FF0000"/>
                </a:solidFill>
              </a:rPr>
              <a:t>显式的考虑并行以及多层次“时间</a:t>
            </a:r>
            <a:r>
              <a:rPr lang="en-US" altLang="zh-CN" sz="1600" dirty="0" smtClean="0">
                <a:solidFill>
                  <a:srgbClr val="FF0000"/>
                </a:solidFill>
              </a:rPr>
              <a:t>/</a:t>
            </a:r>
            <a:r>
              <a:rPr lang="zh-CN" altLang="en-US" sz="1600" dirty="0" smtClean="0">
                <a:solidFill>
                  <a:srgbClr val="FF0000"/>
                </a:solidFill>
              </a:rPr>
              <a:t>事件”表示是使用</a:t>
            </a:r>
            <a:r>
              <a:rPr lang="en-US" altLang="zh-CN" sz="1600" dirty="0" smtClean="0">
                <a:solidFill>
                  <a:srgbClr val="FF0000"/>
                </a:solidFill>
              </a:rPr>
              <a:t>HDL</a:t>
            </a:r>
            <a:r>
              <a:rPr lang="zh-CN" altLang="en-US" sz="1600" dirty="0" smtClean="0">
                <a:solidFill>
                  <a:srgbClr val="FF0000"/>
                </a:solidFill>
              </a:rPr>
              <a:t>语言的重要特点</a:t>
            </a:r>
            <a:endParaRPr lang="en-US" altLang="zh-CN" sz="1600" dirty="0" smtClean="0">
              <a:solidFill>
                <a:srgbClr val="FF0000"/>
              </a:solidFill>
            </a:endParaRPr>
          </a:p>
        </p:txBody>
      </p:sp>
      <p:sp>
        <p:nvSpPr>
          <p:cNvPr id="8" name="TextBox 7"/>
          <p:cNvSpPr txBox="1"/>
          <p:nvPr/>
        </p:nvSpPr>
        <p:spPr>
          <a:xfrm>
            <a:off x="4031432" y="4365104"/>
            <a:ext cx="5112568" cy="584775"/>
          </a:xfrm>
          <a:prstGeom prst="rect">
            <a:avLst/>
          </a:prstGeom>
          <a:noFill/>
        </p:spPr>
        <p:txBody>
          <a:bodyPr wrap="square" rtlCol="0">
            <a:spAutoFit/>
          </a:bodyPr>
          <a:lstStyle/>
          <a:p>
            <a:r>
              <a:rPr lang="zh-CN" altLang="en-US" sz="1600" dirty="0" smtClean="0">
                <a:solidFill>
                  <a:srgbClr val="FF0000"/>
                </a:solidFill>
              </a:rPr>
              <a:t>理解综合和仿真工具的工作原理是精确控制</a:t>
            </a:r>
            <a:r>
              <a:rPr lang="en-US" altLang="zh-CN" sz="1600" dirty="0" smtClean="0">
                <a:solidFill>
                  <a:srgbClr val="FF0000"/>
                </a:solidFill>
              </a:rPr>
              <a:t>HDL</a:t>
            </a:r>
            <a:r>
              <a:rPr lang="zh-CN" altLang="en-US" sz="1600" smtClean="0">
                <a:solidFill>
                  <a:srgbClr val="FF0000"/>
                </a:solidFill>
              </a:rPr>
              <a:t>进行设计</a:t>
            </a:r>
            <a:r>
              <a:rPr lang="zh-CN" altLang="en-US" sz="1600" dirty="0" smtClean="0">
                <a:solidFill>
                  <a:srgbClr val="FF0000"/>
                </a:solidFill>
              </a:rPr>
              <a:t>的重要前提</a:t>
            </a:r>
            <a:endParaRPr lang="en-US" altLang="zh-CN" sz="1600" dirty="0" smtClean="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以</a:t>
            </a:r>
            <a:r>
              <a:rPr lang="en-US" altLang="zh-CN" dirty="0" smtClean="0"/>
              <a:t>DAG</a:t>
            </a:r>
            <a:r>
              <a:rPr lang="zh-CN" altLang="en-US" dirty="0" smtClean="0"/>
              <a:t>的形式表示逻辑优化方法</a:t>
            </a:r>
            <a:endParaRPr lang="zh-CN" altLang="en-US" dirty="0"/>
          </a:p>
        </p:txBody>
      </p:sp>
      <p:sp>
        <p:nvSpPr>
          <p:cNvPr id="3" name="内容占位符 2"/>
          <p:cNvSpPr>
            <a:spLocks noGrp="1"/>
          </p:cNvSpPr>
          <p:nvPr>
            <p:ph idx="1"/>
          </p:nvPr>
        </p:nvSpPr>
        <p:spPr>
          <a:xfrm>
            <a:off x="457200" y="980728"/>
            <a:ext cx="3394720" cy="5328592"/>
          </a:xfrm>
        </p:spPr>
        <p:txBody>
          <a:bodyPr/>
          <a:lstStyle/>
          <a:p>
            <a:r>
              <a:rPr lang="zh-CN" altLang="en-US" dirty="0" smtClean="0"/>
              <a:t>以</a:t>
            </a:r>
            <a:r>
              <a:rPr lang="en-US" altLang="zh-CN" dirty="0" smtClean="0"/>
              <a:t>DAG</a:t>
            </a:r>
            <a:r>
              <a:rPr lang="zh-CN" altLang="en-US" dirty="0" smtClean="0"/>
              <a:t>的形式表示逻辑优化方法</a:t>
            </a:r>
            <a:endParaRPr lang="zh-CN" altLang="en-US" dirty="0"/>
          </a:p>
        </p:txBody>
      </p:sp>
      <p:grpSp>
        <p:nvGrpSpPr>
          <p:cNvPr id="7" name="组合 6"/>
          <p:cNvGrpSpPr/>
          <p:nvPr/>
        </p:nvGrpSpPr>
        <p:grpSpPr>
          <a:xfrm>
            <a:off x="4139952" y="1268760"/>
            <a:ext cx="3774104" cy="1584176"/>
            <a:chOff x="899592" y="1340768"/>
            <a:chExt cx="3774104" cy="1584176"/>
          </a:xfrm>
        </p:grpSpPr>
        <p:pic>
          <p:nvPicPr>
            <p:cNvPr id="4" name="Picture 3" descr="AACXXDD0"/>
            <p:cNvPicPr>
              <a:picLocks noChangeAspect="1" noChangeArrowheads="1"/>
            </p:cNvPicPr>
            <p:nvPr/>
          </p:nvPicPr>
          <p:blipFill>
            <a:blip r:embed="rId2" cstate="print"/>
            <a:srcRect/>
            <a:stretch>
              <a:fillRect/>
            </a:stretch>
          </p:blipFill>
          <p:spPr bwMode="auto">
            <a:xfrm>
              <a:off x="899592" y="1412776"/>
              <a:ext cx="1698440" cy="1512168"/>
            </a:xfrm>
            <a:prstGeom prst="rect">
              <a:avLst/>
            </a:prstGeom>
            <a:noFill/>
            <a:ln w="9525">
              <a:noFill/>
              <a:miter lim="800000"/>
              <a:headEnd/>
              <a:tailEnd/>
            </a:ln>
          </p:spPr>
        </p:pic>
        <p:pic>
          <p:nvPicPr>
            <p:cNvPr id="5" name="Picture 3" descr="AACXXDE0"/>
            <p:cNvPicPr>
              <a:picLocks noChangeAspect="1" noChangeArrowheads="1"/>
            </p:cNvPicPr>
            <p:nvPr/>
          </p:nvPicPr>
          <p:blipFill>
            <a:blip r:embed="rId3" cstate="print"/>
            <a:srcRect/>
            <a:stretch>
              <a:fillRect/>
            </a:stretch>
          </p:blipFill>
          <p:spPr bwMode="auto">
            <a:xfrm>
              <a:off x="2987824" y="1340768"/>
              <a:ext cx="1685872" cy="1512168"/>
            </a:xfrm>
            <a:prstGeom prst="rect">
              <a:avLst/>
            </a:prstGeom>
            <a:noFill/>
            <a:ln w="9525">
              <a:noFill/>
              <a:miter lim="800000"/>
              <a:headEnd/>
              <a:tailEnd/>
            </a:ln>
          </p:spPr>
        </p:pic>
      </p:grpSp>
      <p:pic>
        <p:nvPicPr>
          <p:cNvPr id="6" name="Picture 3" descr="AACXXDH0"/>
          <p:cNvPicPr>
            <a:picLocks noChangeAspect="1" noChangeArrowheads="1"/>
          </p:cNvPicPr>
          <p:nvPr/>
        </p:nvPicPr>
        <p:blipFill>
          <a:blip r:embed="rId4" cstate="print"/>
          <a:srcRect/>
          <a:stretch>
            <a:fillRect/>
          </a:stretch>
        </p:blipFill>
        <p:spPr bwMode="auto">
          <a:xfrm>
            <a:off x="4283968" y="3140968"/>
            <a:ext cx="3816424" cy="1650226"/>
          </a:xfrm>
          <a:prstGeom prst="rect">
            <a:avLst/>
          </a:prstGeom>
          <a:noFill/>
          <a:ln w="9525">
            <a:noFill/>
            <a:miter lim="800000"/>
            <a:headEnd/>
            <a:tailEnd/>
          </a:ln>
        </p:spPr>
      </p:pic>
      <p:pic>
        <p:nvPicPr>
          <p:cNvPr id="8" name="Picture 3" descr="AACXXDI0"/>
          <p:cNvPicPr>
            <a:picLocks noChangeAspect="1" noChangeArrowheads="1"/>
          </p:cNvPicPr>
          <p:nvPr/>
        </p:nvPicPr>
        <p:blipFill>
          <a:blip r:embed="rId5" cstate="print"/>
          <a:srcRect/>
          <a:stretch>
            <a:fillRect/>
          </a:stretch>
        </p:blipFill>
        <p:spPr bwMode="auto">
          <a:xfrm>
            <a:off x="4355976" y="4653136"/>
            <a:ext cx="3168352" cy="174030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逻辑优化</a:t>
            </a:r>
            <a:endParaRPr lang="zh-CN" altLang="en-US" dirty="0"/>
          </a:p>
        </p:txBody>
      </p:sp>
      <p:sp>
        <p:nvSpPr>
          <p:cNvPr id="3" name="内容占位符 2"/>
          <p:cNvSpPr>
            <a:spLocks noGrp="1"/>
          </p:cNvSpPr>
          <p:nvPr>
            <p:ph idx="1"/>
          </p:nvPr>
        </p:nvSpPr>
        <p:spPr>
          <a:xfrm>
            <a:off x="457200" y="980728"/>
            <a:ext cx="4402832" cy="5328592"/>
          </a:xfrm>
        </p:spPr>
        <p:txBody>
          <a:bodyPr/>
          <a:lstStyle/>
          <a:p>
            <a:pPr marL="342900" lvl="1" indent="-342900">
              <a:buClr>
                <a:srgbClr val="102E54"/>
              </a:buClr>
            </a:pPr>
            <a:r>
              <a:rPr lang="zh-CN" altLang="en-US" sz="1800" dirty="0" smtClean="0"/>
              <a:t>多级逻辑优化主要依赖于布尔函数的</a:t>
            </a:r>
            <a:r>
              <a:rPr lang="zh-CN" altLang="zh-CN" sz="1800" dirty="0" smtClean="0"/>
              <a:t>代数变换</a:t>
            </a:r>
            <a:r>
              <a:rPr lang="zh-CN" altLang="en-US" sz="1800" dirty="0" smtClean="0"/>
              <a:t>。</a:t>
            </a:r>
            <a:endParaRPr lang="en-US" altLang="zh-CN" sz="1800" dirty="0" smtClean="0"/>
          </a:p>
          <a:p>
            <a:pPr marL="627300" lvl="2" indent="-342900">
              <a:buClr>
                <a:srgbClr val="102E54"/>
              </a:buClr>
            </a:pPr>
            <a:r>
              <a:rPr lang="zh-CN" altLang="en-US" sz="1600" dirty="0" smtClean="0"/>
              <a:t>因式</a:t>
            </a:r>
            <a:r>
              <a:rPr lang="zh-CN" altLang="zh-CN" sz="1600" dirty="0" smtClean="0"/>
              <a:t>分解</a:t>
            </a:r>
            <a:r>
              <a:rPr lang="en-US" altLang="zh-CN" sz="1600" dirty="0" smtClean="0"/>
              <a:t>(</a:t>
            </a:r>
            <a:r>
              <a:rPr lang="en-US" altLang="en-US" sz="1600" dirty="0" smtClean="0"/>
              <a:t>Factorization):</a:t>
            </a:r>
          </a:p>
          <a:p>
            <a:pPr marL="857700" lvl="3" indent="-342900">
              <a:buClr>
                <a:srgbClr val="102E54"/>
              </a:buClr>
            </a:pPr>
            <a:r>
              <a:rPr lang="zh-CN" altLang="en-US" sz="1400" dirty="0" smtClean="0"/>
              <a:t>将布尔代数表示为因子形式（</a:t>
            </a:r>
            <a:r>
              <a:rPr lang="en-US" altLang="zh-CN" sz="1400" dirty="0" smtClean="0"/>
              <a:t>Factored Form</a:t>
            </a:r>
            <a:r>
              <a:rPr lang="zh-CN" altLang="en-US" sz="1400" dirty="0" smtClean="0"/>
              <a:t>）</a:t>
            </a:r>
            <a:endParaRPr lang="en-US" altLang="zh-CN" sz="1400" dirty="0" smtClean="0"/>
          </a:p>
          <a:p>
            <a:pPr marL="1088100" lvl="4" indent="-342900">
              <a:buClr>
                <a:srgbClr val="102E54"/>
              </a:buClr>
            </a:pPr>
            <a:r>
              <a:rPr lang="zh-CN" altLang="en-US" sz="1200" dirty="0" smtClean="0"/>
              <a:t>因子</a:t>
            </a:r>
            <a:r>
              <a:rPr lang="zh-CN" altLang="zh-CN" sz="1200" dirty="0" smtClean="0"/>
              <a:t>形式是</a:t>
            </a:r>
            <a:r>
              <a:rPr lang="zh-CN" altLang="en-US" sz="1200" dirty="0" smtClean="0"/>
              <a:t>积</a:t>
            </a:r>
            <a:r>
              <a:rPr lang="zh-CN" altLang="zh-CN" sz="1200" dirty="0" smtClean="0"/>
              <a:t>或</a:t>
            </a:r>
            <a:r>
              <a:rPr lang="zh-CN" altLang="en-US" sz="1200" dirty="0" smtClean="0"/>
              <a:t>和的形式</a:t>
            </a:r>
            <a:r>
              <a:rPr lang="zh-CN" altLang="zh-CN" sz="1200" dirty="0" smtClean="0"/>
              <a:t>，其中：</a:t>
            </a:r>
            <a:br>
              <a:rPr lang="zh-CN" altLang="zh-CN" sz="1200" dirty="0" smtClean="0"/>
            </a:br>
            <a:r>
              <a:rPr lang="zh-CN" altLang="en-US" sz="1200" dirty="0" smtClean="0"/>
              <a:t>积</a:t>
            </a:r>
            <a:r>
              <a:rPr lang="zh-CN" altLang="zh-CN" sz="1200" dirty="0" smtClean="0"/>
              <a:t>可以是单个文字</a:t>
            </a:r>
            <a:r>
              <a:rPr lang="zh-CN" altLang="en-US" sz="1200" dirty="0" smtClean="0"/>
              <a:t>（</a:t>
            </a:r>
            <a:r>
              <a:rPr lang="en-US" altLang="en-US" sz="1200" dirty="0" smtClean="0">
                <a:solidFill>
                  <a:schemeClr val="tx2"/>
                </a:solidFill>
              </a:rPr>
              <a:t> literal </a:t>
            </a:r>
            <a:r>
              <a:rPr lang="zh-CN" altLang="en-US" sz="1200" dirty="0" smtClean="0">
                <a:solidFill>
                  <a:schemeClr val="tx2"/>
                </a:solidFill>
              </a:rPr>
              <a:t>）</a:t>
            </a:r>
            <a:r>
              <a:rPr lang="zh-CN" altLang="zh-CN" sz="1200" dirty="0" smtClean="0"/>
              <a:t>，也可以是</a:t>
            </a:r>
            <a:r>
              <a:rPr lang="zh-CN" altLang="en-US" sz="1200" dirty="0" smtClean="0"/>
              <a:t>因子</a:t>
            </a:r>
            <a:r>
              <a:rPr lang="zh-CN" altLang="zh-CN" sz="1200" dirty="0" smtClean="0"/>
              <a:t>形式的</a:t>
            </a:r>
            <a:r>
              <a:rPr lang="zh-CN" altLang="en-US" sz="1200" dirty="0" smtClean="0"/>
              <a:t>积</a:t>
            </a:r>
            <a:r>
              <a:rPr lang="zh-CN" altLang="zh-CN" sz="1200" dirty="0" smtClean="0"/>
              <a:t/>
            </a:r>
            <a:br>
              <a:rPr lang="zh-CN" altLang="zh-CN" sz="1200" dirty="0" smtClean="0"/>
            </a:br>
            <a:r>
              <a:rPr lang="zh-CN" altLang="en-US" sz="1200" dirty="0" smtClean="0"/>
              <a:t>和</a:t>
            </a:r>
            <a:r>
              <a:rPr lang="zh-CN" altLang="zh-CN" sz="1200" dirty="0" smtClean="0"/>
              <a:t>可以是单个文字</a:t>
            </a:r>
            <a:r>
              <a:rPr lang="zh-CN" altLang="en-US" sz="1200" dirty="0" smtClean="0"/>
              <a:t>（</a:t>
            </a:r>
            <a:r>
              <a:rPr lang="en-US" altLang="en-US" sz="1200" dirty="0" smtClean="0">
                <a:solidFill>
                  <a:schemeClr val="tx2"/>
                </a:solidFill>
              </a:rPr>
              <a:t> literal </a:t>
            </a:r>
            <a:r>
              <a:rPr lang="zh-CN" altLang="en-US" sz="1200" dirty="0" smtClean="0">
                <a:solidFill>
                  <a:schemeClr val="tx2"/>
                </a:solidFill>
              </a:rPr>
              <a:t>）</a:t>
            </a:r>
            <a:r>
              <a:rPr lang="zh-CN" altLang="zh-CN" sz="1200" dirty="0" smtClean="0"/>
              <a:t>，也可以是因式形式的</a:t>
            </a:r>
            <a:r>
              <a:rPr lang="zh-CN" altLang="en-US" sz="1200" dirty="0" smtClean="0"/>
              <a:t>和</a:t>
            </a:r>
            <a:endParaRPr lang="en-US" altLang="zh-CN" sz="1200" dirty="0" smtClean="0"/>
          </a:p>
          <a:p>
            <a:pPr marL="1088100" lvl="4" indent="-342900">
              <a:buClr>
                <a:srgbClr val="102E54"/>
              </a:buClr>
            </a:pPr>
            <a:r>
              <a:rPr lang="en-US" altLang="zh-CN" sz="1200" i="1" kern="1200" dirty="0" smtClean="0">
                <a:solidFill>
                  <a:schemeClr val="accent2"/>
                </a:solidFill>
                <a:latin typeface="Arial"/>
                <a:ea typeface="+mn-ea"/>
                <a:cs typeface="+mn-cs"/>
              </a:rPr>
              <a:t>F=G</a:t>
            </a:r>
            <a:r>
              <a:rPr lang="en-US" altLang="zh-CN" sz="1200" i="1" kern="1200" baseline="-25000" dirty="0" smtClean="0">
                <a:solidFill>
                  <a:schemeClr val="accent2"/>
                </a:solidFill>
                <a:latin typeface="Arial"/>
                <a:ea typeface="+mn-ea"/>
                <a:cs typeface="+mn-cs"/>
              </a:rPr>
              <a:t>1</a:t>
            </a:r>
            <a:r>
              <a:rPr lang="en-US" altLang="zh-CN" sz="1200" i="1" kern="1200" dirty="0" smtClean="0">
                <a:solidFill>
                  <a:schemeClr val="accent2"/>
                </a:solidFill>
                <a:latin typeface="Arial"/>
                <a:ea typeface="+mn-ea"/>
                <a:cs typeface="+mn-cs"/>
              </a:rPr>
              <a:t>G</a:t>
            </a:r>
            <a:r>
              <a:rPr lang="en-US" altLang="zh-CN" sz="1200" i="1" kern="1200" baseline="-25000" dirty="0" smtClean="0">
                <a:solidFill>
                  <a:schemeClr val="accent2"/>
                </a:solidFill>
                <a:latin typeface="Arial"/>
                <a:ea typeface="+mn-ea"/>
                <a:cs typeface="+mn-cs"/>
              </a:rPr>
              <a:t>2</a:t>
            </a:r>
            <a:r>
              <a:rPr lang="en-US" altLang="zh-CN" sz="1200" i="1" kern="1200" dirty="0" smtClean="0">
                <a:solidFill>
                  <a:schemeClr val="accent2"/>
                </a:solidFill>
                <a:latin typeface="Arial"/>
                <a:ea typeface="+mn-ea"/>
                <a:cs typeface="+mn-cs"/>
              </a:rPr>
              <a:t>+R</a:t>
            </a:r>
            <a:r>
              <a:rPr lang="en-US" altLang="zh-CN" sz="1200" i="1" kern="1200" dirty="0" smtClean="0">
                <a:latin typeface="Arial"/>
                <a:ea typeface="+mn-ea"/>
                <a:cs typeface="+mn-cs"/>
              </a:rPr>
              <a:t> </a:t>
            </a:r>
            <a:endParaRPr lang="en-US" altLang="zh-CN" sz="1200" dirty="0" smtClean="0"/>
          </a:p>
          <a:p>
            <a:pPr marL="627300" lvl="2" indent="-342900">
              <a:buClr>
                <a:srgbClr val="102E54"/>
              </a:buClr>
            </a:pPr>
            <a:r>
              <a:rPr lang="zh-CN" altLang="zh-CN" sz="1600" dirty="0" smtClean="0"/>
              <a:t>分解</a:t>
            </a:r>
            <a:r>
              <a:rPr lang="zh-CN" altLang="en-US" sz="1600" dirty="0" smtClean="0"/>
              <a:t>（</a:t>
            </a:r>
            <a:r>
              <a:rPr lang="en-US" altLang="zh-CN" sz="1600" dirty="0" smtClean="0"/>
              <a:t>decomposition)</a:t>
            </a:r>
            <a:r>
              <a:rPr lang="zh-CN" altLang="en-US" sz="1600" dirty="0" smtClean="0"/>
              <a:t>和抽取（</a:t>
            </a:r>
            <a:r>
              <a:rPr lang="en-US" altLang="zh-CN" sz="1600" dirty="0" smtClean="0"/>
              <a:t>Extraction</a:t>
            </a:r>
            <a:r>
              <a:rPr lang="zh-CN" altLang="en-US" sz="1600" dirty="0" smtClean="0"/>
              <a:t>）：</a:t>
            </a:r>
            <a:endParaRPr lang="en-US" altLang="zh-CN" sz="1600" dirty="0" smtClean="0"/>
          </a:p>
          <a:p>
            <a:pPr marL="857700" lvl="3" indent="-342900">
              <a:buClr>
                <a:srgbClr val="102E54"/>
              </a:buClr>
            </a:pPr>
            <a:r>
              <a:rPr lang="zh-CN" altLang="en-US" sz="1400" dirty="0" smtClean="0"/>
              <a:t>从因子形式中的选择子项，并以这些子项作为公共因子，构造原有布尔函数</a:t>
            </a:r>
            <a:endParaRPr lang="en-US" altLang="zh-CN" sz="1400" dirty="0" smtClean="0"/>
          </a:p>
          <a:p>
            <a:pPr marL="627300" lvl="2" indent="-342900">
              <a:buClr>
                <a:srgbClr val="102E54"/>
              </a:buClr>
            </a:pPr>
            <a:r>
              <a:rPr lang="zh-CN" altLang="en-US" sz="1600" dirty="0" smtClean="0"/>
              <a:t>以及</a:t>
            </a:r>
            <a:r>
              <a:rPr lang="zh-CN" altLang="zh-CN" sz="1600" dirty="0" smtClean="0"/>
              <a:t>替代</a:t>
            </a:r>
            <a:r>
              <a:rPr lang="zh-CN" altLang="en-US" sz="1600" dirty="0" smtClean="0"/>
              <a:t>（</a:t>
            </a:r>
            <a:r>
              <a:rPr lang="en-US" altLang="zh-CN" sz="1600" dirty="0" smtClean="0"/>
              <a:t>Substitution</a:t>
            </a:r>
            <a:r>
              <a:rPr lang="zh-CN" altLang="en-US" sz="1600" dirty="0" smtClean="0"/>
              <a:t>），消去</a:t>
            </a:r>
            <a:r>
              <a:rPr lang="en-US" altLang="zh-CN" sz="1600" dirty="0" smtClean="0"/>
              <a:t>/</a:t>
            </a:r>
            <a:r>
              <a:rPr lang="zh-CN" altLang="en-US" sz="1600" dirty="0" smtClean="0"/>
              <a:t>展平（</a:t>
            </a:r>
            <a:r>
              <a:rPr lang="en-US" altLang="zh-CN" sz="1600" dirty="0" smtClean="0"/>
              <a:t>elimination/Flattening)</a:t>
            </a:r>
            <a:r>
              <a:rPr lang="zh-CN" altLang="en-US" sz="1600" dirty="0" smtClean="0"/>
              <a:t>等方法</a:t>
            </a:r>
            <a:endParaRPr lang="en-US" altLang="zh-CN" sz="1600" dirty="0" smtClean="0"/>
          </a:p>
          <a:p>
            <a:pPr marL="627300" lvl="2" indent="-342900">
              <a:buClr>
                <a:srgbClr val="102E54"/>
              </a:buClr>
            </a:pPr>
            <a:r>
              <a:rPr lang="zh-CN" altLang="en-US" sz="1600" dirty="0" smtClean="0"/>
              <a:t>优化还可分为全局优化和局部优化。</a:t>
            </a:r>
            <a:endParaRPr lang="en-US" altLang="zh-CN" sz="1600" dirty="0" smtClean="0"/>
          </a:p>
          <a:p>
            <a:endParaRPr lang="zh-CN" altLang="en-US" dirty="0"/>
          </a:p>
        </p:txBody>
      </p:sp>
      <p:pic>
        <p:nvPicPr>
          <p:cNvPr id="17546244" name="Picture 4"/>
          <p:cNvPicPr>
            <a:picLocks noChangeAspect="1" noChangeArrowheads="1"/>
          </p:cNvPicPr>
          <p:nvPr/>
        </p:nvPicPr>
        <p:blipFill>
          <a:blip r:embed="rId2" cstate="print"/>
          <a:srcRect/>
          <a:stretch>
            <a:fillRect/>
          </a:stretch>
        </p:blipFill>
        <p:spPr bwMode="auto">
          <a:xfrm>
            <a:off x="4860032" y="908720"/>
            <a:ext cx="3772616" cy="2880320"/>
          </a:xfrm>
          <a:prstGeom prst="rect">
            <a:avLst/>
          </a:prstGeom>
          <a:noFill/>
          <a:ln w="9525">
            <a:noFill/>
            <a:miter lim="800000"/>
            <a:headEnd/>
            <a:tailEnd/>
          </a:ln>
        </p:spPr>
      </p:pic>
      <p:pic>
        <p:nvPicPr>
          <p:cNvPr id="17546245" name="Picture 5"/>
          <p:cNvPicPr>
            <a:picLocks noChangeAspect="1" noChangeArrowheads="1"/>
          </p:cNvPicPr>
          <p:nvPr/>
        </p:nvPicPr>
        <p:blipFill>
          <a:blip r:embed="rId3" cstate="print"/>
          <a:srcRect/>
          <a:stretch>
            <a:fillRect/>
          </a:stretch>
        </p:blipFill>
        <p:spPr bwMode="auto">
          <a:xfrm>
            <a:off x="5364088" y="3933056"/>
            <a:ext cx="2759075" cy="22177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工艺相关的优化：工艺映射</a:t>
            </a:r>
            <a:endParaRPr lang="zh-CN" altLang="en-US" dirty="0"/>
          </a:p>
        </p:txBody>
      </p:sp>
      <p:sp>
        <p:nvSpPr>
          <p:cNvPr id="3" name="内容占位符 2"/>
          <p:cNvSpPr>
            <a:spLocks noGrp="1"/>
          </p:cNvSpPr>
          <p:nvPr>
            <p:ph idx="1"/>
          </p:nvPr>
        </p:nvSpPr>
        <p:spPr>
          <a:xfrm>
            <a:off x="467544" y="908720"/>
            <a:ext cx="4330824" cy="5328592"/>
          </a:xfrm>
        </p:spPr>
        <p:txBody>
          <a:bodyPr/>
          <a:lstStyle/>
          <a:p>
            <a:r>
              <a:rPr lang="zh-CN" altLang="en-US" sz="2000" dirty="0" smtClean="0"/>
              <a:t>工艺映射：工艺相关的优化，从工艺库里选择适当的思想形式，满足设计约束</a:t>
            </a:r>
            <a:endParaRPr lang="en-US" altLang="zh-CN" sz="2000" dirty="0" smtClean="0"/>
          </a:p>
          <a:p>
            <a:pPr lvl="1"/>
            <a:r>
              <a:rPr lang="zh-CN" altLang="en-US" sz="1800" dirty="0" smtClean="0"/>
              <a:t>输入：</a:t>
            </a:r>
            <a:endParaRPr lang="en-US" altLang="zh-CN" sz="1800" dirty="0" smtClean="0"/>
          </a:p>
          <a:p>
            <a:pPr lvl="2"/>
            <a:r>
              <a:rPr lang="zh-CN" altLang="en-US" sz="1600" dirty="0" smtClean="0"/>
              <a:t>工艺无关</a:t>
            </a:r>
            <a:r>
              <a:rPr lang="zh-CN" altLang="zh-CN" sz="1600" dirty="0" smtClean="0"/>
              <a:t>，优化的逻辑</a:t>
            </a:r>
            <a:r>
              <a:rPr lang="zh-CN" altLang="en-US" sz="1600" dirty="0" smtClean="0"/>
              <a:t>表达式</a:t>
            </a:r>
            <a:endParaRPr lang="en-US" altLang="zh-CN" sz="1600" dirty="0" smtClean="0"/>
          </a:p>
          <a:p>
            <a:pPr lvl="2"/>
            <a:r>
              <a:rPr lang="zh-CN" altLang="en-US" sz="1600" dirty="0" smtClean="0"/>
              <a:t>库中门单元的</a:t>
            </a:r>
            <a:r>
              <a:rPr lang="zh-CN" altLang="zh-CN" sz="1600" dirty="0" smtClean="0"/>
              <a:t>描述及其</a:t>
            </a:r>
            <a:r>
              <a:rPr lang="zh-CN" altLang="en-US" sz="1600" dirty="0" smtClean="0"/>
              <a:t>各种开销</a:t>
            </a:r>
            <a:r>
              <a:rPr lang="en-US" altLang="zh-CN" sz="1600" dirty="0" smtClean="0"/>
              <a:t>/</a:t>
            </a:r>
            <a:r>
              <a:rPr lang="zh-CN" altLang="zh-CN" sz="1600" dirty="0" smtClean="0"/>
              <a:t>成本</a:t>
            </a:r>
            <a:r>
              <a:rPr lang="zh-CN" altLang="en-US" sz="1600" dirty="0" smtClean="0"/>
              <a:t>，比如面积</a:t>
            </a:r>
            <a:endParaRPr lang="en-US" altLang="zh-CN" sz="1600" dirty="0" smtClean="0"/>
          </a:p>
          <a:p>
            <a:pPr lvl="1"/>
            <a:r>
              <a:rPr lang="zh-CN" altLang="zh-CN" sz="1800" dirty="0" smtClean="0"/>
              <a:t>输出：</a:t>
            </a:r>
            <a:br>
              <a:rPr lang="zh-CN" altLang="zh-CN" sz="1800" dirty="0" smtClean="0"/>
            </a:br>
            <a:r>
              <a:rPr lang="zh-CN" altLang="en-US" sz="1800" dirty="0" smtClean="0"/>
              <a:t>面积最小或其他优化的</a:t>
            </a:r>
            <a:r>
              <a:rPr lang="zh-CN" altLang="zh-CN" sz="1800" dirty="0" smtClean="0"/>
              <a:t>门</a:t>
            </a:r>
            <a:r>
              <a:rPr lang="zh-CN" altLang="en-US" sz="1800" dirty="0" smtClean="0"/>
              <a:t>级</a:t>
            </a:r>
            <a:r>
              <a:rPr lang="zh-CN" altLang="zh-CN" sz="1800" dirty="0" smtClean="0"/>
              <a:t>网表</a:t>
            </a:r>
            <a:endParaRPr lang="en-US" altLang="zh-CN" sz="1800" dirty="0" smtClean="0"/>
          </a:p>
          <a:p>
            <a:pPr lvl="1"/>
            <a:r>
              <a:rPr lang="zh-CN" altLang="zh-CN" sz="1800" dirty="0" smtClean="0"/>
              <a:t>一般的做法：</a:t>
            </a:r>
            <a:br>
              <a:rPr lang="zh-CN" altLang="zh-CN" sz="1800" dirty="0" smtClean="0"/>
            </a:br>
            <a:r>
              <a:rPr lang="zh-CN" altLang="zh-CN" sz="1800" dirty="0" smtClean="0"/>
              <a:t>构建</a:t>
            </a:r>
            <a:r>
              <a:rPr lang="zh-CN" altLang="en-US" sz="1800" dirty="0" smtClean="0"/>
              <a:t>逻辑表达式的</a:t>
            </a:r>
            <a:r>
              <a:rPr lang="zh-CN" altLang="zh-CN" sz="1800" dirty="0" smtClean="0"/>
              <a:t>DAG</a:t>
            </a:r>
            <a:br>
              <a:rPr lang="zh-CN" altLang="zh-CN" sz="1800" dirty="0" smtClean="0"/>
            </a:br>
            <a:r>
              <a:rPr lang="zh-CN" altLang="en-US" sz="1800" dirty="0" smtClean="0"/>
              <a:t>将</a:t>
            </a:r>
            <a:r>
              <a:rPr lang="zh-CN" altLang="zh-CN" sz="1800" dirty="0" smtClean="0"/>
              <a:t>目标库中门</a:t>
            </a:r>
            <a:r>
              <a:rPr lang="zh-CN" altLang="en-US" sz="1800" dirty="0" smtClean="0"/>
              <a:t>表示为</a:t>
            </a:r>
            <a:r>
              <a:rPr lang="zh-CN" altLang="zh-CN" sz="1800" dirty="0" smtClean="0"/>
              <a:t> </a:t>
            </a:r>
            <a:r>
              <a:rPr lang="zh-CN" altLang="en-US" sz="1800" dirty="0" smtClean="0"/>
              <a:t>“</a:t>
            </a:r>
            <a:r>
              <a:rPr lang="zh-CN" altLang="zh-CN" sz="1800" dirty="0" smtClean="0"/>
              <a:t>模式</a:t>
            </a:r>
            <a:r>
              <a:rPr lang="zh-CN" altLang="en-US" sz="1800" dirty="0" smtClean="0"/>
              <a:t>”</a:t>
            </a:r>
            <a:r>
              <a:rPr lang="en-US" altLang="zh-CN" sz="1800" dirty="0" smtClean="0"/>
              <a:t>DAG</a:t>
            </a:r>
            <a:r>
              <a:rPr lang="zh-CN" altLang="zh-CN" sz="1800" dirty="0" smtClean="0"/>
              <a:t/>
            </a:r>
            <a:br>
              <a:rPr lang="zh-CN" altLang="zh-CN" sz="1800" dirty="0" smtClean="0"/>
            </a:br>
            <a:r>
              <a:rPr lang="zh-CN" altLang="en-US" sz="1800" dirty="0" smtClean="0"/>
              <a:t>“</a:t>
            </a:r>
            <a:r>
              <a:rPr lang="zh-CN" altLang="zh-CN" sz="1800" dirty="0" smtClean="0"/>
              <a:t>模式</a:t>
            </a:r>
            <a:r>
              <a:rPr lang="zh-CN" altLang="en-US" sz="1800" dirty="0" smtClean="0"/>
              <a:t>”</a:t>
            </a:r>
            <a:r>
              <a:rPr lang="zh-CN" altLang="zh-CN" sz="1800" dirty="0" smtClean="0"/>
              <a:t>DAG的集合</a:t>
            </a:r>
            <a:r>
              <a:rPr lang="zh-CN" altLang="en-US" sz="1800" dirty="0" smtClean="0"/>
              <a:t>“覆盖”目标</a:t>
            </a:r>
            <a:r>
              <a:rPr lang="zh-CN" altLang="zh-CN" sz="1800" dirty="0" smtClean="0"/>
              <a:t>DAG</a:t>
            </a:r>
            <a:r>
              <a:rPr lang="zh-CN" altLang="en-US" sz="1800" dirty="0" smtClean="0"/>
              <a:t>，并符合某种设计约束要求</a:t>
            </a:r>
            <a:endParaRPr lang="zh-CN" altLang="en-US" sz="1800" dirty="0"/>
          </a:p>
        </p:txBody>
      </p:sp>
      <p:pic>
        <p:nvPicPr>
          <p:cNvPr id="17547266" name="Picture 2"/>
          <p:cNvPicPr>
            <a:picLocks noChangeAspect="1" noChangeArrowheads="1"/>
          </p:cNvPicPr>
          <p:nvPr/>
        </p:nvPicPr>
        <p:blipFill>
          <a:blip r:embed="rId2" cstate="print"/>
          <a:srcRect/>
          <a:stretch>
            <a:fillRect/>
          </a:stretch>
        </p:blipFill>
        <p:spPr bwMode="auto">
          <a:xfrm>
            <a:off x="5292080" y="620688"/>
            <a:ext cx="3096344" cy="1830399"/>
          </a:xfrm>
          <a:prstGeom prst="rect">
            <a:avLst/>
          </a:prstGeom>
          <a:noFill/>
          <a:ln w="9525">
            <a:noFill/>
            <a:miter lim="800000"/>
            <a:headEnd/>
            <a:tailEnd/>
          </a:ln>
        </p:spPr>
      </p:pic>
      <p:pic>
        <p:nvPicPr>
          <p:cNvPr id="17547267" name="Picture 3"/>
          <p:cNvPicPr>
            <a:picLocks noChangeAspect="1" noChangeArrowheads="1"/>
          </p:cNvPicPr>
          <p:nvPr/>
        </p:nvPicPr>
        <p:blipFill>
          <a:blip r:embed="rId3" cstate="print"/>
          <a:srcRect/>
          <a:stretch>
            <a:fillRect/>
          </a:stretch>
        </p:blipFill>
        <p:spPr bwMode="auto">
          <a:xfrm>
            <a:off x="5364088" y="2492896"/>
            <a:ext cx="3240360" cy="1947320"/>
          </a:xfrm>
          <a:prstGeom prst="rect">
            <a:avLst/>
          </a:prstGeom>
          <a:noFill/>
          <a:ln w="9525">
            <a:noFill/>
            <a:miter lim="800000"/>
            <a:headEnd/>
            <a:tailEnd/>
          </a:ln>
        </p:spPr>
      </p:pic>
      <p:pic>
        <p:nvPicPr>
          <p:cNvPr id="17547268" name="Picture 4"/>
          <p:cNvPicPr>
            <a:picLocks noChangeAspect="1" noChangeArrowheads="1"/>
          </p:cNvPicPr>
          <p:nvPr/>
        </p:nvPicPr>
        <p:blipFill>
          <a:blip r:embed="rId4" cstate="print"/>
          <a:srcRect/>
          <a:stretch>
            <a:fillRect/>
          </a:stretch>
        </p:blipFill>
        <p:spPr bwMode="auto">
          <a:xfrm>
            <a:off x="5436096" y="4581128"/>
            <a:ext cx="2798026" cy="17281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逻辑优化</a:t>
            </a:r>
            <a:endParaRPr lang="zh-CN" altLang="en-US" dirty="0"/>
          </a:p>
        </p:txBody>
      </p:sp>
      <p:sp>
        <p:nvSpPr>
          <p:cNvPr id="3" name="内容占位符 2"/>
          <p:cNvSpPr>
            <a:spLocks noGrp="1"/>
          </p:cNvSpPr>
          <p:nvPr>
            <p:ph idx="1"/>
          </p:nvPr>
        </p:nvSpPr>
        <p:spPr>
          <a:xfrm>
            <a:off x="457200" y="980728"/>
            <a:ext cx="4402832" cy="5328592"/>
          </a:xfrm>
        </p:spPr>
        <p:txBody>
          <a:bodyPr/>
          <a:lstStyle/>
          <a:p>
            <a:r>
              <a:rPr lang="zh-CN" altLang="en-US" dirty="0" smtClean="0"/>
              <a:t>时序逻辑的优化</a:t>
            </a:r>
            <a:endParaRPr lang="en-US" altLang="zh-CN" dirty="0" smtClean="0"/>
          </a:p>
          <a:p>
            <a:pPr lvl="1"/>
            <a:r>
              <a:rPr lang="zh-CN" altLang="zh-CN" dirty="0" smtClean="0"/>
              <a:t>纯粹的组合优化</a:t>
            </a:r>
            <a:r>
              <a:rPr lang="zh-CN" altLang="en-US" dirty="0" smtClean="0"/>
              <a:t>一般</a:t>
            </a:r>
            <a:r>
              <a:rPr lang="zh-CN" altLang="zh-CN" dirty="0" smtClean="0"/>
              <a:t>是</a:t>
            </a:r>
            <a:r>
              <a:rPr lang="zh-CN" altLang="en-US" dirty="0" smtClean="0"/>
              <a:t>不够</a:t>
            </a:r>
            <a:r>
              <a:rPr lang="zh-CN" altLang="zh-CN" dirty="0" smtClean="0"/>
              <a:t>的，因为忽略了</a:t>
            </a:r>
            <a:r>
              <a:rPr lang="zh-CN" altLang="en-US" dirty="0" smtClean="0"/>
              <a:t>跨</a:t>
            </a:r>
            <a:r>
              <a:rPr lang="zh-CN" altLang="zh-CN" dirty="0" smtClean="0"/>
              <a:t>寄存器边界之间的</a:t>
            </a:r>
            <a:r>
              <a:rPr lang="zh-CN" altLang="en-US" dirty="0" smtClean="0"/>
              <a:t>逻辑之间的</a:t>
            </a:r>
            <a:r>
              <a:rPr lang="zh-CN" altLang="zh-CN" dirty="0" smtClean="0"/>
              <a:t>关系</a:t>
            </a:r>
            <a:r>
              <a:rPr lang="zh-CN" altLang="en-US" dirty="0" smtClean="0"/>
              <a:t>，需要一定的时序逻辑优化技术</a:t>
            </a:r>
            <a:endParaRPr lang="en-US" altLang="zh-CN" dirty="0" smtClean="0"/>
          </a:p>
          <a:p>
            <a:pPr lvl="1"/>
            <a:r>
              <a:rPr lang="zh-CN" altLang="en-US" dirty="0" smtClean="0"/>
              <a:t>时序逻辑的优化技术</a:t>
            </a:r>
            <a:endParaRPr lang="en-US" altLang="zh-CN" dirty="0" smtClean="0"/>
          </a:p>
          <a:p>
            <a:pPr lvl="2"/>
            <a:r>
              <a:rPr lang="zh-CN" altLang="zh-CN" dirty="0" smtClean="0"/>
              <a:t>重定时</a:t>
            </a:r>
            <a:r>
              <a:rPr lang="zh-CN" altLang="en-US" dirty="0" smtClean="0"/>
              <a:t>（</a:t>
            </a:r>
            <a:r>
              <a:rPr lang="en-US" altLang="zh-CN" dirty="0" smtClean="0"/>
              <a:t>Retiming</a:t>
            </a:r>
            <a:r>
              <a:rPr lang="zh-CN" altLang="en-US" dirty="0" smtClean="0"/>
              <a:t>）</a:t>
            </a:r>
            <a:r>
              <a:rPr lang="zh-CN" altLang="zh-CN" dirty="0" smtClean="0"/>
              <a:t>：</a:t>
            </a:r>
            <a:endParaRPr lang="en-US" altLang="zh-CN" dirty="0" smtClean="0"/>
          </a:p>
          <a:p>
            <a:pPr lvl="3"/>
            <a:r>
              <a:rPr lang="zh-CN" altLang="en-US" dirty="0" smtClean="0"/>
              <a:t>在保证输入输出关系的同时，通过</a:t>
            </a:r>
            <a:r>
              <a:rPr lang="zh-CN" altLang="zh-CN" dirty="0" smtClean="0"/>
              <a:t>移动</a:t>
            </a:r>
            <a:r>
              <a:rPr lang="zh-CN" altLang="en-US" dirty="0" smtClean="0"/>
              <a:t>时序电路中的</a:t>
            </a:r>
            <a:r>
              <a:rPr lang="zh-CN" altLang="zh-CN" dirty="0" smtClean="0"/>
              <a:t>寄存器</a:t>
            </a:r>
            <a:r>
              <a:rPr lang="zh-CN" altLang="en-US" dirty="0" smtClean="0"/>
              <a:t>，</a:t>
            </a:r>
            <a:r>
              <a:rPr lang="zh-CN" altLang="zh-CN" dirty="0" smtClean="0"/>
              <a:t>以便</a:t>
            </a:r>
            <a:r>
              <a:rPr lang="zh-CN" altLang="en-US" dirty="0" smtClean="0"/>
              <a:t>达到降低</a:t>
            </a:r>
            <a:r>
              <a:rPr lang="zh-CN" altLang="zh-CN" dirty="0" smtClean="0"/>
              <a:t>时钟周期</a:t>
            </a:r>
            <a:r>
              <a:rPr lang="zh-CN" altLang="en-US" dirty="0" smtClean="0"/>
              <a:t>，提升工作频率</a:t>
            </a:r>
            <a:r>
              <a:rPr lang="zh-CN" altLang="zh-CN" dirty="0" smtClean="0"/>
              <a:t>，或</a:t>
            </a:r>
            <a:r>
              <a:rPr lang="zh-CN" altLang="en-US" dirty="0" smtClean="0"/>
              <a:t>使用更少的</a:t>
            </a:r>
            <a:r>
              <a:rPr lang="zh-CN" altLang="zh-CN" dirty="0" smtClean="0"/>
              <a:t>寄存器数量</a:t>
            </a:r>
            <a:r>
              <a:rPr lang="zh-CN" altLang="en-US" dirty="0" smtClean="0"/>
              <a:t>的目的。</a:t>
            </a:r>
            <a:endParaRPr lang="en-US" altLang="zh-CN" dirty="0" smtClean="0"/>
          </a:p>
          <a:p>
            <a:pPr lvl="3"/>
            <a:r>
              <a:rPr lang="zh-CN" altLang="zh-CN" dirty="0" smtClean="0"/>
              <a:t>将重新定时与组合优化技术相结合</a:t>
            </a:r>
            <a:r>
              <a:rPr lang="zh-CN" altLang="en-US" dirty="0" smtClean="0"/>
              <a:t>，通过</a:t>
            </a:r>
            <a:r>
              <a:rPr lang="zh-CN" altLang="zh-CN" dirty="0" smtClean="0"/>
              <a:t>临时移动锁存器</a:t>
            </a:r>
            <a:r>
              <a:rPr lang="zh-CN" altLang="en-US" dirty="0" smtClean="0"/>
              <a:t>（</a:t>
            </a:r>
            <a:r>
              <a:rPr lang="en-US" altLang="zh-CN" dirty="0" smtClean="0"/>
              <a:t>Latch</a:t>
            </a:r>
            <a:r>
              <a:rPr lang="zh-CN" altLang="en-US" dirty="0" smtClean="0"/>
              <a:t>），可以</a:t>
            </a:r>
            <a:r>
              <a:rPr lang="zh-CN" altLang="zh-CN" dirty="0" smtClean="0"/>
              <a:t>优化更大的组合逻辑块</a:t>
            </a:r>
            <a:r>
              <a:rPr lang="zh-CN" altLang="en-US" dirty="0" smtClean="0"/>
              <a:t>的延时。（周期</a:t>
            </a:r>
            <a:r>
              <a:rPr lang="en-US" altLang="zh-CN" dirty="0" smtClean="0"/>
              <a:t>/</a:t>
            </a:r>
            <a:r>
              <a:rPr lang="zh-CN" altLang="en-US" dirty="0" smtClean="0"/>
              <a:t>时钟偷取，</a:t>
            </a:r>
            <a:r>
              <a:rPr lang="en-US" altLang="zh-CN" i="1" dirty="0" smtClean="0"/>
              <a:t>Time</a:t>
            </a:r>
            <a:r>
              <a:rPr lang="en-US" altLang="zh-CN" dirty="0" smtClean="0"/>
              <a:t> Borrowing /cycle </a:t>
            </a:r>
            <a:r>
              <a:rPr lang="en-US" altLang="zh-CN" i="1" dirty="0" smtClean="0"/>
              <a:t>stealing/</a:t>
            </a:r>
            <a:r>
              <a:rPr lang="en-US" altLang="zh-CN" dirty="0" smtClean="0"/>
              <a:t>slack borrowing</a:t>
            </a:r>
            <a:r>
              <a:rPr lang="zh-CN" altLang="en-US" dirty="0" smtClean="0"/>
              <a:t>）</a:t>
            </a:r>
            <a:endParaRPr lang="en-US" altLang="zh-CN" dirty="0" smtClean="0"/>
          </a:p>
          <a:p>
            <a:pPr lvl="3">
              <a:buNone/>
            </a:pPr>
            <a:endParaRPr lang="zh-CN" altLang="en-US" dirty="0"/>
          </a:p>
        </p:txBody>
      </p:sp>
      <p:pic>
        <p:nvPicPr>
          <p:cNvPr id="17548290" name="Picture 2"/>
          <p:cNvPicPr>
            <a:picLocks noChangeAspect="1" noChangeArrowheads="1"/>
          </p:cNvPicPr>
          <p:nvPr/>
        </p:nvPicPr>
        <p:blipFill>
          <a:blip r:embed="rId2" cstate="print"/>
          <a:srcRect/>
          <a:stretch>
            <a:fillRect/>
          </a:stretch>
        </p:blipFill>
        <p:spPr bwMode="auto">
          <a:xfrm>
            <a:off x="5148064" y="1124744"/>
            <a:ext cx="3524157" cy="187220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使用</a:t>
            </a:r>
            <a:r>
              <a:rPr lang="en-US" altLang="zh-CN" dirty="0" smtClean="0"/>
              <a:t>Verilog</a:t>
            </a:r>
            <a:r>
              <a:rPr lang="zh-CN" altLang="en-US" dirty="0" smtClean="0"/>
              <a:t>进行</a:t>
            </a:r>
            <a:r>
              <a:rPr lang="en-US" altLang="zh-CN" dirty="0" smtClean="0"/>
              <a:t>RTL</a:t>
            </a:r>
            <a:r>
              <a:rPr lang="zh-CN" altLang="en-US" dirty="0" smtClean="0"/>
              <a:t>设计</a:t>
            </a:r>
            <a:endParaRPr lang="zh-CN" altLang="en-US" dirty="0"/>
          </a:p>
        </p:txBody>
      </p:sp>
      <p:sp>
        <p:nvSpPr>
          <p:cNvPr id="3" name="副标题 2"/>
          <p:cNvSpPr>
            <a:spLocks noGrp="1"/>
          </p:cNvSpPr>
          <p:nvPr>
            <p:ph type="subTitle" idx="1"/>
          </p:nvPr>
        </p:nvSpPr>
        <p:spPr/>
        <p:txBody>
          <a:bodyPr/>
          <a:lstStyle/>
          <a:p>
            <a:endParaRPr lang="zh-CN" alt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使用</a:t>
            </a:r>
            <a:r>
              <a:rPr lang="en-US" altLang="zh-CN" dirty="0" smtClean="0"/>
              <a:t>Verilog</a:t>
            </a:r>
            <a:r>
              <a:rPr lang="zh-CN" altLang="en-US" dirty="0" smtClean="0"/>
              <a:t>设计</a:t>
            </a:r>
            <a:r>
              <a:rPr lang="en-US" altLang="zh-CN" dirty="0" smtClean="0"/>
              <a:t>VLSI</a:t>
            </a:r>
            <a:endParaRPr lang="zh-CN" altLang="en-US" dirty="0"/>
          </a:p>
        </p:txBody>
      </p:sp>
      <p:sp>
        <p:nvSpPr>
          <p:cNvPr id="3" name="内容占位符 2"/>
          <p:cNvSpPr>
            <a:spLocks noGrp="1"/>
          </p:cNvSpPr>
          <p:nvPr>
            <p:ph idx="1"/>
          </p:nvPr>
        </p:nvSpPr>
        <p:spPr/>
        <p:txBody>
          <a:bodyPr/>
          <a:lstStyle/>
          <a:p>
            <a:r>
              <a:rPr lang="zh-CN" altLang="en-US" sz="2000" dirty="0" smtClean="0"/>
              <a:t>在使用</a:t>
            </a:r>
            <a:r>
              <a:rPr lang="en-US" altLang="zh-CN" sz="2000" dirty="0" smtClean="0"/>
              <a:t>Verilog</a:t>
            </a:r>
            <a:r>
              <a:rPr lang="zh-CN" altLang="en-US" sz="2000" dirty="0" smtClean="0"/>
              <a:t>进行设计时需要注意：</a:t>
            </a:r>
            <a:endParaRPr lang="en-US" altLang="zh-CN" sz="2000" dirty="0" smtClean="0"/>
          </a:p>
          <a:p>
            <a:pPr lvl="1"/>
            <a:r>
              <a:rPr lang="zh-CN" altLang="en-US" sz="1800" dirty="0" smtClean="0"/>
              <a:t>了解可用的宏模块的基本功能，使用技巧</a:t>
            </a:r>
            <a:endParaRPr lang="en-US" altLang="zh-CN" sz="1800" dirty="0" smtClean="0"/>
          </a:p>
          <a:p>
            <a:pPr lvl="1"/>
            <a:r>
              <a:rPr lang="zh-CN" altLang="en-US" sz="1800" dirty="0" smtClean="0"/>
              <a:t>了解目标工艺的特性性和特殊单元</a:t>
            </a:r>
            <a:endParaRPr lang="en-US" altLang="zh-CN" sz="1800" dirty="0" smtClean="0"/>
          </a:p>
          <a:p>
            <a:pPr lvl="1"/>
            <a:r>
              <a:rPr lang="zh-CN" altLang="en-US" sz="1800" dirty="0" smtClean="0"/>
              <a:t>了解综合工具的基本功能，和特殊能力</a:t>
            </a:r>
            <a:endParaRPr lang="en-US" altLang="zh-CN" sz="1800" dirty="0" smtClean="0"/>
          </a:p>
          <a:p>
            <a:pPr lvl="2"/>
            <a:r>
              <a:rPr lang="en-US" altLang="zh-CN" sz="1600" dirty="0" smtClean="0"/>
              <a:t>DC</a:t>
            </a:r>
            <a:r>
              <a:rPr lang="zh-CN" altLang="en-US" sz="1600" dirty="0" smtClean="0"/>
              <a:t>能综合一些特殊的语法</a:t>
            </a:r>
            <a:endParaRPr lang="en-US" altLang="zh-CN" sz="1600" dirty="0" smtClean="0"/>
          </a:p>
          <a:p>
            <a:pPr lvl="2"/>
            <a:r>
              <a:rPr lang="zh-CN" altLang="en-US" sz="1600" dirty="0" smtClean="0"/>
              <a:t>部分综合工具能自动映射</a:t>
            </a:r>
            <a:r>
              <a:rPr lang="en-US" altLang="zh-CN" sz="1600" dirty="0" smtClean="0"/>
              <a:t>RAM</a:t>
            </a:r>
            <a:r>
              <a:rPr lang="zh-CN" altLang="en-US" sz="1600" dirty="0" smtClean="0"/>
              <a:t>等</a:t>
            </a:r>
            <a:endParaRPr lang="en-US" altLang="zh-CN" sz="1600" dirty="0" smtClean="0"/>
          </a:p>
          <a:p>
            <a:pPr lvl="1"/>
            <a:r>
              <a:rPr lang="zh-CN" altLang="en-US" sz="1800" dirty="0" smtClean="0"/>
              <a:t>不是所有的</a:t>
            </a:r>
            <a:r>
              <a:rPr lang="en-US" altLang="zh-CN" sz="1800" dirty="0" smtClean="0"/>
              <a:t>Verilog</a:t>
            </a:r>
            <a:r>
              <a:rPr lang="zh-CN" altLang="en-US" sz="1800" dirty="0" smtClean="0"/>
              <a:t>都能综合</a:t>
            </a:r>
            <a:endParaRPr lang="en-US" altLang="zh-CN" sz="1800" dirty="0" smtClean="0"/>
          </a:p>
          <a:p>
            <a:pPr lvl="2"/>
            <a:r>
              <a:rPr lang="zh-CN" altLang="en-US" sz="1600" dirty="0" smtClean="0"/>
              <a:t>选择可综合的语言子集和代码规范</a:t>
            </a:r>
            <a:endParaRPr lang="en-US" altLang="zh-CN" sz="1600" dirty="0" smtClean="0"/>
          </a:p>
          <a:p>
            <a:pPr lvl="1"/>
            <a:r>
              <a:rPr lang="zh-CN" altLang="en-US" sz="1800" dirty="0" smtClean="0"/>
              <a:t>现有结构图</a:t>
            </a:r>
            <a:r>
              <a:rPr lang="en-US" altLang="zh-CN" sz="1800" dirty="0" smtClean="0"/>
              <a:t>/</a:t>
            </a:r>
            <a:r>
              <a:rPr lang="zh-CN" altLang="en-US" sz="1800" dirty="0" smtClean="0"/>
              <a:t>模块图，有数据通路</a:t>
            </a:r>
            <a:r>
              <a:rPr lang="en-US" altLang="zh-CN" sz="1800" dirty="0" smtClean="0"/>
              <a:t>/</a:t>
            </a:r>
            <a:r>
              <a:rPr lang="zh-CN" altLang="en-US" sz="1800" dirty="0" smtClean="0"/>
              <a:t>控制通路的划分，再进行设计。</a:t>
            </a:r>
            <a:endParaRPr lang="en-US" altLang="zh-CN" sz="1800" dirty="0" smtClean="0"/>
          </a:p>
          <a:p>
            <a:pPr lvl="2"/>
            <a:r>
              <a:rPr lang="zh-CN" altLang="en-US" sz="1600" dirty="0" smtClean="0"/>
              <a:t>使用</a:t>
            </a:r>
            <a:r>
              <a:rPr lang="en-US" altLang="zh-CN" sz="1600" dirty="0" smtClean="0"/>
              <a:t>STG/ASMD</a:t>
            </a:r>
            <a:r>
              <a:rPr lang="zh-CN" altLang="en-US" sz="1600" dirty="0" smtClean="0"/>
              <a:t>等方法辅助</a:t>
            </a:r>
            <a:endParaRPr lang="en-US" altLang="zh-CN" sz="1600" dirty="0" smtClean="0"/>
          </a:p>
          <a:p>
            <a:pPr lvl="2"/>
            <a:r>
              <a:rPr lang="zh-CN" altLang="en-US" sz="1600" dirty="0" smtClean="0"/>
              <a:t>建模单个周期或前后两个周期的行为</a:t>
            </a:r>
            <a:endParaRPr lang="en-US" altLang="zh-CN" sz="1600" dirty="0" smtClean="0"/>
          </a:p>
          <a:p>
            <a:pPr lvl="2"/>
            <a:r>
              <a:rPr lang="zh-CN" altLang="en-US" sz="1600" dirty="0" smtClean="0"/>
              <a:t>协调具有多个时钟的操作，需通过设计控制通路</a:t>
            </a:r>
            <a:r>
              <a:rPr lang="en-US" altLang="zh-CN" sz="1600" dirty="0" smtClean="0"/>
              <a:t>FSM</a:t>
            </a:r>
            <a:r>
              <a:rPr lang="zh-CN" altLang="en-US" sz="1600" dirty="0" smtClean="0"/>
              <a:t>的状态来完成。</a:t>
            </a:r>
            <a:endParaRPr lang="en-US" altLang="zh-CN" sz="1600" dirty="0" smtClean="0"/>
          </a:p>
          <a:p>
            <a:pPr lvl="1"/>
            <a:r>
              <a:rPr lang="zh-CN" altLang="en-US" sz="1800" dirty="0" smtClean="0"/>
              <a:t>在</a:t>
            </a:r>
            <a:r>
              <a:rPr lang="en-US" altLang="zh-CN" sz="1800" dirty="0" smtClean="0"/>
              <a:t>RTL</a:t>
            </a:r>
            <a:r>
              <a:rPr lang="zh-CN" altLang="en-US" sz="1800" dirty="0" smtClean="0"/>
              <a:t>级进行</a:t>
            </a:r>
            <a:r>
              <a:rPr lang="zh-CN" altLang="en-US" sz="1800" dirty="0" smtClean="0"/>
              <a:t>建模</a:t>
            </a:r>
            <a:endParaRPr lang="en-US" altLang="zh-CN" sz="1800" dirty="0" smtClean="0"/>
          </a:p>
          <a:p>
            <a:pPr lvl="2"/>
            <a:r>
              <a:rPr lang="zh-CN" altLang="en-US" sz="1600" dirty="0" smtClean="0"/>
              <a:t>同步实现电路，分为组合逻辑</a:t>
            </a:r>
            <a:r>
              <a:rPr lang="en-US" altLang="zh-CN" sz="1600" dirty="0" smtClean="0"/>
              <a:t>+</a:t>
            </a:r>
            <a:r>
              <a:rPr lang="zh-CN" altLang="en-US" sz="1600" dirty="0" smtClean="0"/>
              <a:t>记忆原件</a:t>
            </a:r>
            <a:endParaRPr lang="en-US" altLang="zh-CN" sz="1600" dirty="0" smtClean="0"/>
          </a:p>
          <a:p>
            <a:pPr lvl="1"/>
            <a:r>
              <a:rPr lang="zh-CN" altLang="en-US" sz="1800" dirty="0" smtClean="0"/>
              <a:t>精确控制</a:t>
            </a:r>
            <a:r>
              <a:rPr lang="en-US" altLang="zh-CN" sz="1800" dirty="0" smtClean="0"/>
              <a:t>Verilog</a:t>
            </a:r>
            <a:r>
              <a:rPr lang="zh-CN" altLang="en-US" sz="1800" dirty="0" smtClean="0"/>
              <a:t>语句，遵守一定的代码规范（</a:t>
            </a:r>
            <a:r>
              <a:rPr lang="en-US" altLang="zh-CN" sz="1800" dirty="0" err="1" smtClean="0"/>
              <a:t>CodeStyle</a:t>
            </a:r>
            <a:r>
              <a:rPr lang="zh-CN" altLang="en-US" sz="1800" dirty="0" smtClean="0"/>
              <a:t>）</a:t>
            </a:r>
            <a:endParaRPr lang="en-US" altLang="zh-CN" sz="1800" dirty="0" smtClean="0"/>
          </a:p>
          <a:p>
            <a:pPr lvl="1"/>
            <a:r>
              <a:rPr lang="zh-CN" altLang="en-US" sz="1800" dirty="0" smtClean="0"/>
              <a:t>特殊电路不要进行</a:t>
            </a:r>
            <a:r>
              <a:rPr lang="en-US" altLang="zh-CN" sz="1800" dirty="0" smtClean="0"/>
              <a:t>RTL</a:t>
            </a:r>
            <a:r>
              <a:rPr lang="zh-CN" altLang="en-US" sz="1800" dirty="0" smtClean="0"/>
              <a:t>行为级建模</a:t>
            </a:r>
            <a:endParaRPr lang="en-US" altLang="zh-CN" sz="1800" dirty="0" smtClean="0"/>
          </a:p>
          <a:p>
            <a:pPr lvl="1"/>
            <a:endParaRPr lang="en-US" altLang="zh-CN" sz="1800" dirty="0" smtClean="0"/>
          </a:p>
          <a:p>
            <a:pPr lvl="1"/>
            <a:endParaRPr lang="en-US" altLang="zh-CN" sz="1800" dirty="0" smtClean="0"/>
          </a:p>
          <a:p>
            <a:pPr lvl="1"/>
            <a:endParaRPr lang="zh-CN" altLang="en-US" sz="1800" dirty="0"/>
          </a:p>
        </p:txBody>
      </p:sp>
      <p:sp>
        <p:nvSpPr>
          <p:cNvPr id="4" name="TextBox 3"/>
          <p:cNvSpPr txBox="1"/>
          <p:nvPr/>
        </p:nvSpPr>
        <p:spPr>
          <a:xfrm>
            <a:off x="5615608" y="1772816"/>
            <a:ext cx="3528392" cy="646331"/>
          </a:xfrm>
          <a:prstGeom prst="rect">
            <a:avLst/>
          </a:prstGeom>
          <a:noFill/>
        </p:spPr>
        <p:txBody>
          <a:bodyPr wrap="square" rtlCol="0">
            <a:spAutoFit/>
          </a:bodyPr>
          <a:lstStyle/>
          <a:p>
            <a:r>
              <a:rPr lang="zh-CN" altLang="en-US" dirty="0" smtClean="0">
                <a:solidFill>
                  <a:srgbClr val="FF0000"/>
                </a:solidFill>
              </a:rPr>
              <a:t>特别是在做</a:t>
            </a:r>
            <a:r>
              <a:rPr lang="en-US" altLang="zh-CN" dirty="0" smtClean="0">
                <a:solidFill>
                  <a:srgbClr val="FF0000"/>
                </a:solidFill>
              </a:rPr>
              <a:t>FPGA</a:t>
            </a:r>
            <a:r>
              <a:rPr lang="zh-CN" altLang="en-US" dirty="0" smtClean="0">
                <a:solidFill>
                  <a:srgbClr val="FF0000"/>
                </a:solidFill>
              </a:rPr>
              <a:t>的工程时，应先看目标</a:t>
            </a:r>
            <a:r>
              <a:rPr lang="en-US" altLang="zh-CN" dirty="0" smtClean="0">
                <a:solidFill>
                  <a:srgbClr val="FF0000"/>
                </a:solidFill>
              </a:rPr>
              <a:t>FPGA</a:t>
            </a:r>
            <a:r>
              <a:rPr lang="zh-CN" altLang="en-US" dirty="0" smtClean="0">
                <a:solidFill>
                  <a:srgbClr val="FF0000"/>
                </a:solidFill>
              </a:rPr>
              <a:t>芯片的手册。</a:t>
            </a:r>
            <a:endParaRPr lang="en-US" altLang="zh-CN" dirty="0" smtClean="0">
              <a:solidFill>
                <a:srgbClr val="FF0000"/>
              </a:solidFill>
            </a:endParaRPr>
          </a:p>
        </p:txBody>
      </p:sp>
      <p:sp>
        <p:nvSpPr>
          <p:cNvPr id="5" name="TextBox 4"/>
          <p:cNvSpPr txBox="1"/>
          <p:nvPr/>
        </p:nvSpPr>
        <p:spPr>
          <a:xfrm>
            <a:off x="4247456" y="692696"/>
            <a:ext cx="4896544" cy="369332"/>
          </a:xfrm>
          <a:prstGeom prst="rect">
            <a:avLst/>
          </a:prstGeom>
          <a:noFill/>
        </p:spPr>
        <p:txBody>
          <a:bodyPr wrap="square" rtlCol="0">
            <a:spAutoFit/>
          </a:bodyPr>
          <a:lstStyle/>
          <a:p>
            <a:r>
              <a:rPr lang="zh-CN" altLang="en-US" dirty="0" smtClean="0">
                <a:solidFill>
                  <a:srgbClr val="FF0000"/>
                </a:solidFill>
              </a:rPr>
              <a:t>可用工具和设计</a:t>
            </a:r>
            <a:r>
              <a:rPr lang="zh-CN" altLang="en-US" dirty="0" smtClean="0">
                <a:solidFill>
                  <a:srgbClr val="FF0000"/>
                </a:solidFill>
              </a:rPr>
              <a:t>步骤受目前设计方法学影响。</a:t>
            </a:r>
            <a:endParaRPr lang="en-US" altLang="zh-CN" dirty="0" smtClean="0">
              <a:solidFill>
                <a:srgbClr val="FF0000"/>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49314" name="Picture 2"/>
          <p:cNvPicPr>
            <a:picLocks noChangeAspect="1" noChangeArrowheads="1"/>
          </p:cNvPicPr>
          <p:nvPr/>
        </p:nvPicPr>
        <p:blipFill>
          <a:blip r:embed="rId2" cstate="print"/>
          <a:srcRect/>
          <a:stretch>
            <a:fillRect/>
          </a:stretch>
        </p:blipFill>
        <p:spPr bwMode="auto">
          <a:xfrm>
            <a:off x="3059832" y="3140968"/>
            <a:ext cx="6336704" cy="3370880"/>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dirty="0" smtClean="0"/>
              <a:t>RTL</a:t>
            </a:r>
            <a:r>
              <a:rPr lang="zh-CN" altLang="en-US" dirty="0" smtClean="0"/>
              <a:t>级代码主要规范</a:t>
            </a:r>
            <a:endParaRPr lang="zh-CN" altLang="en-US" dirty="0"/>
          </a:p>
        </p:txBody>
      </p:sp>
      <p:sp>
        <p:nvSpPr>
          <p:cNvPr id="3" name="内容占位符 2"/>
          <p:cNvSpPr>
            <a:spLocks noGrp="1"/>
          </p:cNvSpPr>
          <p:nvPr>
            <p:ph idx="1"/>
          </p:nvPr>
        </p:nvSpPr>
        <p:spPr>
          <a:xfrm>
            <a:off x="539552" y="620688"/>
            <a:ext cx="7859216" cy="5328592"/>
          </a:xfrm>
        </p:spPr>
        <p:txBody>
          <a:bodyPr/>
          <a:lstStyle/>
          <a:p>
            <a:r>
              <a:rPr lang="en-US" altLang="zh-CN" sz="1800" dirty="0" smtClean="0"/>
              <a:t>Verilog RTL</a:t>
            </a:r>
            <a:r>
              <a:rPr lang="zh-CN" altLang="en-US" sz="1800" dirty="0" smtClean="0"/>
              <a:t>级描述</a:t>
            </a:r>
            <a:r>
              <a:rPr lang="zh-CN" altLang="en-US" sz="1800" dirty="0" smtClean="0"/>
              <a:t>的</a:t>
            </a:r>
            <a:r>
              <a:rPr lang="zh-CN" altLang="en-US" sz="1800" dirty="0" smtClean="0"/>
              <a:t>主要规范</a:t>
            </a:r>
            <a:endParaRPr lang="en-US" altLang="zh-CN" sz="1800" dirty="0" smtClean="0"/>
          </a:p>
          <a:p>
            <a:pPr lvl="1"/>
            <a:r>
              <a:rPr lang="zh-CN" altLang="en-US" sz="1600" dirty="0" smtClean="0"/>
              <a:t>把握语句的执行语义，抓住时间，调度模型、并行等关键因素</a:t>
            </a:r>
            <a:endParaRPr lang="en-US" altLang="zh-CN" sz="1400" dirty="0" smtClean="0"/>
          </a:p>
          <a:p>
            <a:pPr lvl="1"/>
            <a:r>
              <a:rPr lang="zh-CN" altLang="en-US" sz="1600" dirty="0" smtClean="0"/>
              <a:t>要有好的模块划分，规模不要太大</a:t>
            </a:r>
            <a:endParaRPr lang="en-US" altLang="zh-CN" sz="1600" dirty="0" smtClean="0"/>
          </a:p>
          <a:p>
            <a:pPr lvl="1"/>
            <a:r>
              <a:rPr lang="zh-CN" altLang="en-US" sz="1600" dirty="0" smtClean="0"/>
              <a:t>显式标识电路中所有的记忆状态，定义为单独的变量，并用寄存器实现。</a:t>
            </a:r>
            <a:endParaRPr lang="en-US" altLang="zh-CN" sz="1600" dirty="0" smtClean="0"/>
          </a:p>
          <a:p>
            <a:pPr lvl="1"/>
            <a:r>
              <a:rPr lang="zh-CN" altLang="en-US" sz="1600" dirty="0" smtClean="0"/>
              <a:t>对寄存器单独使用带记忆状态的</a:t>
            </a:r>
            <a:r>
              <a:rPr lang="en-US" altLang="zh-CN" sz="1600" dirty="0" smtClean="0"/>
              <a:t>Always </a:t>
            </a:r>
            <a:r>
              <a:rPr lang="zh-CN" altLang="en-US" sz="1600" dirty="0" smtClean="0"/>
              <a:t>过程（语句块）进行实现，只描述单周期的行为，区分</a:t>
            </a:r>
            <a:r>
              <a:rPr lang="en-US" altLang="zh-CN" sz="1600" dirty="0" smtClean="0"/>
              <a:t>Next</a:t>
            </a:r>
            <a:r>
              <a:rPr lang="zh-CN" altLang="en-US" sz="1600" dirty="0" smtClean="0"/>
              <a:t>状态和当前状态，显式的进行建模。不能用隐式状态声明和更新。</a:t>
            </a:r>
            <a:endParaRPr lang="en-US" altLang="zh-CN" sz="1600" dirty="0" smtClean="0"/>
          </a:p>
          <a:p>
            <a:pPr lvl="1"/>
            <a:r>
              <a:rPr lang="zh-CN" altLang="en-US" sz="1600" dirty="0" smtClean="0"/>
              <a:t>对组合逻辑，进行合适的划分和简化后，用连续赋值</a:t>
            </a:r>
            <a:r>
              <a:rPr lang="en-US" altLang="zh-CN" sz="1600" dirty="0" smtClean="0"/>
              <a:t>Assign</a:t>
            </a:r>
            <a:r>
              <a:rPr lang="zh-CN" altLang="en-US" sz="1600" dirty="0" smtClean="0"/>
              <a:t>和无记忆状态的</a:t>
            </a:r>
            <a:r>
              <a:rPr lang="en-US" altLang="zh-CN" sz="1600" dirty="0" smtClean="0"/>
              <a:t>Always</a:t>
            </a:r>
            <a:r>
              <a:rPr lang="zh-CN" altLang="en-US" sz="1600" dirty="0" smtClean="0"/>
              <a:t>块实现</a:t>
            </a:r>
            <a:endParaRPr lang="en-US" altLang="zh-CN" sz="1600" dirty="0" smtClean="0"/>
          </a:p>
          <a:p>
            <a:pPr lvl="1"/>
            <a:r>
              <a:rPr lang="zh-CN" altLang="en-US" sz="1600" dirty="0" smtClean="0"/>
              <a:t>对宏模块</a:t>
            </a:r>
            <a:r>
              <a:rPr lang="en-US" altLang="zh-CN" sz="1600" dirty="0" smtClean="0"/>
              <a:t>/IP/</a:t>
            </a:r>
            <a:r>
              <a:rPr lang="zh-CN" altLang="en-US" sz="1600" dirty="0" smtClean="0"/>
              <a:t>特殊单元</a:t>
            </a:r>
            <a:r>
              <a:rPr lang="en-US" altLang="zh-CN" sz="1600" dirty="0" smtClean="0"/>
              <a:t>/Memory</a:t>
            </a:r>
            <a:r>
              <a:rPr lang="zh-CN" altLang="en-US" sz="1600" dirty="0" smtClean="0"/>
              <a:t>尽量使用例化的方法。</a:t>
            </a:r>
            <a:endParaRPr lang="en-US" altLang="zh-CN" sz="1600" dirty="0" smtClean="0"/>
          </a:p>
          <a:p>
            <a:pPr lvl="1"/>
            <a:r>
              <a:rPr lang="zh-CN" altLang="en-US" sz="1600" dirty="0" smtClean="0"/>
              <a:t>对于综合工具能自动生成的宏模块，要有所预期和控制</a:t>
            </a:r>
            <a:endParaRPr lang="en-US" altLang="zh-CN" sz="1600" dirty="0" smtClean="0"/>
          </a:p>
          <a:p>
            <a:pPr lvl="2"/>
            <a:r>
              <a:rPr lang="en-US" altLang="zh-CN" sz="1400" dirty="0" err="1" smtClean="0"/>
              <a:t>DesignWare</a:t>
            </a:r>
            <a:endParaRPr lang="en-US" altLang="zh-CN" sz="1400" dirty="0" smtClean="0"/>
          </a:p>
          <a:p>
            <a:pPr lvl="2"/>
            <a:r>
              <a:rPr lang="zh-CN" altLang="en-US" sz="1400" dirty="0" smtClean="0"/>
              <a:t>使用综合向导</a:t>
            </a:r>
            <a:endParaRPr lang="en-US" altLang="zh-CN" sz="1400" dirty="0" smtClean="0"/>
          </a:p>
          <a:p>
            <a:pPr lvl="1"/>
            <a:endParaRPr lang="zh-CN" altLang="en-US" sz="1600" dirty="0"/>
          </a:p>
        </p:txBody>
      </p:sp>
      <p:sp>
        <p:nvSpPr>
          <p:cNvPr id="5" name="TextBox 4"/>
          <p:cNvSpPr txBox="1"/>
          <p:nvPr/>
        </p:nvSpPr>
        <p:spPr>
          <a:xfrm>
            <a:off x="3851920" y="548680"/>
            <a:ext cx="5544616" cy="369332"/>
          </a:xfrm>
          <a:prstGeom prst="rect">
            <a:avLst/>
          </a:prstGeom>
          <a:noFill/>
        </p:spPr>
        <p:txBody>
          <a:bodyPr wrap="square" rtlCol="0">
            <a:spAutoFit/>
          </a:bodyPr>
          <a:lstStyle/>
          <a:p>
            <a:r>
              <a:rPr lang="en-US" altLang="zh-CN" dirty="0" err="1" smtClean="0">
                <a:solidFill>
                  <a:srgbClr val="FF0000"/>
                </a:solidFill>
              </a:rPr>
              <a:t>CodeStyle</a:t>
            </a:r>
            <a:r>
              <a:rPr lang="en-US" altLang="zh-CN" dirty="0" smtClean="0">
                <a:solidFill>
                  <a:srgbClr val="FF0000"/>
                </a:solidFill>
              </a:rPr>
              <a:t> </a:t>
            </a:r>
            <a:r>
              <a:rPr lang="zh-CN" altLang="en-US" dirty="0" smtClean="0">
                <a:solidFill>
                  <a:srgbClr val="FF0000"/>
                </a:solidFill>
              </a:rPr>
              <a:t>是受目前目前设计方法学、工具影响的。</a:t>
            </a:r>
            <a:endParaRPr lang="en-US" altLang="zh-CN" dirty="0" smtClean="0">
              <a:solidFill>
                <a:srgbClr val="FF0000"/>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Verilog</a:t>
            </a:r>
            <a:r>
              <a:rPr lang="zh-CN" altLang="en-US" dirty="0" smtClean="0"/>
              <a:t>可综合子集</a:t>
            </a:r>
            <a:endParaRPr lang="zh-CN" altLang="en-US" dirty="0"/>
          </a:p>
        </p:txBody>
      </p:sp>
      <p:sp>
        <p:nvSpPr>
          <p:cNvPr id="3" name="内容占位符 2"/>
          <p:cNvSpPr>
            <a:spLocks noGrp="1"/>
          </p:cNvSpPr>
          <p:nvPr>
            <p:ph idx="1"/>
          </p:nvPr>
        </p:nvSpPr>
        <p:spPr/>
        <p:txBody>
          <a:bodyPr/>
          <a:lstStyle/>
          <a:p>
            <a:r>
              <a:rPr lang="zh-CN" altLang="en-US" dirty="0" smtClean="0"/>
              <a:t>能够综合</a:t>
            </a:r>
            <a:r>
              <a:rPr lang="en-US" altLang="zh-CN" dirty="0" smtClean="0"/>
              <a:t>Verilog</a:t>
            </a:r>
            <a:r>
              <a:rPr lang="zh-CN" altLang="en-US" dirty="0" smtClean="0"/>
              <a:t>是</a:t>
            </a:r>
            <a:r>
              <a:rPr lang="en-US" altLang="zh-CN" dirty="0" smtClean="0"/>
              <a:t>Verilog</a:t>
            </a:r>
            <a:r>
              <a:rPr lang="zh-CN" altLang="en-US" dirty="0" smtClean="0"/>
              <a:t>中的子集。</a:t>
            </a:r>
            <a:endParaRPr lang="en-US" altLang="zh-CN" dirty="0" smtClean="0"/>
          </a:p>
          <a:p>
            <a:pPr lvl="1"/>
            <a:r>
              <a:rPr lang="zh-CN" altLang="en-US" dirty="0" smtClean="0"/>
              <a:t>连续赋值语句</a:t>
            </a:r>
            <a:endParaRPr lang="en-US" altLang="zh-CN" dirty="0" smtClean="0"/>
          </a:p>
          <a:p>
            <a:pPr lvl="1"/>
            <a:r>
              <a:rPr lang="zh-CN" altLang="en-US" dirty="0" smtClean="0"/>
              <a:t>单元例化</a:t>
            </a:r>
            <a:endParaRPr lang="en-US" altLang="zh-CN" dirty="0" smtClean="0"/>
          </a:p>
          <a:p>
            <a:pPr lvl="1"/>
            <a:r>
              <a:rPr lang="en-US" altLang="zh-CN" dirty="0" smtClean="0"/>
              <a:t>Always</a:t>
            </a:r>
            <a:r>
              <a:rPr lang="zh-CN" altLang="en-US" dirty="0" smtClean="0"/>
              <a:t>块中的语句</a:t>
            </a:r>
            <a:endParaRPr lang="en-US" altLang="zh-CN" dirty="0" smtClean="0"/>
          </a:p>
          <a:p>
            <a:pPr lvl="2"/>
            <a:r>
              <a:rPr lang="zh-CN" altLang="en-US" dirty="0" smtClean="0"/>
              <a:t>固定循环次数的</a:t>
            </a:r>
            <a:r>
              <a:rPr lang="en-US" altLang="zh-CN" dirty="0" smtClean="0"/>
              <a:t>for </a:t>
            </a:r>
            <a:r>
              <a:rPr lang="zh-CN" altLang="en-US" dirty="0" smtClean="0"/>
              <a:t>循环</a:t>
            </a:r>
            <a:endParaRPr lang="en-US" altLang="zh-CN" dirty="0" smtClean="0"/>
          </a:p>
          <a:p>
            <a:pPr lvl="2"/>
            <a:r>
              <a:rPr lang="en-US" altLang="zh-CN" dirty="0" smtClean="0"/>
              <a:t>if</a:t>
            </a:r>
            <a:r>
              <a:rPr lang="zh-CN" altLang="en-US" dirty="0" smtClean="0"/>
              <a:t>语句，</a:t>
            </a:r>
            <a:r>
              <a:rPr lang="en-US" altLang="zh-CN" dirty="0" smtClean="0"/>
              <a:t>case</a:t>
            </a:r>
            <a:r>
              <a:rPr lang="zh-CN" altLang="en-US" dirty="0" smtClean="0"/>
              <a:t>语句</a:t>
            </a:r>
            <a:endParaRPr lang="en-US" altLang="zh-CN" dirty="0" smtClean="0"/>
          </a:p>
          <a:p>
            <a:pPr lvl="2"/>
            <a:r>
              <a:rPr lang="zh-CN" altLang="en-US" dirty="0" smtClean="0"/>
              <a:t>阻塞</a:t>
            </a:r>
            <a:r>
              <a:rPr lang="en-US" altLang="zh-CN" dirty="0" smtClean="0"/>
              <a:t>/</a:t>
            </a:r>
            <a:r>
              <a:rPr lang="zh-CN" altLang="en-US" dirty="0" smtClean="0"/>
              <a:t>非阻塞赋值语句</a:t>
            </a:r>
            <a:endParaRPr lang="en-US" altLang="zh-CN" dirty="0" smtClean="0"/>
          </a:p>
          <a:p>
            <a:pPr lvl="2"/>
            <a:r>
              <a:rPr lang="zh-CN" altLang="en-US" dirty="0" smtClean="0"/>
              <a:t>部分综合工具支持的</a:t>
            </a:r>
            <a:endParaRPr lang="en-US" altLang="zh-CN" dirty="0" smtClean="0"/>
          </a:p>
          <a:p>
            <a:pPr lvl="3"/>
            <a:r>
              <a:rPr lang="en-US" altLang="zh-CN" dirty="0" smtClean="0"/>
              <a:t>wait</a:t>
            </a:r>
            <a:r>
              <a:rPr lang="zh-CN" altLang="en-US" dirty="0" smtClean="0"/>
              <a:t>语句</a:t>
            </a:r>
            <a:endParaRPr lang="en-US" altLang="zh-CN" dirty="0" smtClean="0"/>
          </a:p>
          <a:p>
            <a:pPr lvl="3"/>
            <a:r>
              <a:rPr lang="zh-CN" altLang="en-US" dirty="0" smtClean="0"/>
              <a:t>其他循环控制语</a:t>
            </a:r>
            <a:r>
              <a:rPr lang="en-US" altLang="zh-CN" dirty="0" smtClean="0"/>
              <a:t>while</a:t>
            </a:r>
            <a:r>
              <a:rPr lang="zh-CN" altLang="en-US" dirty="0" smtClean="0"/>
              <a:t>，</a:t>
            </a:r>
            <a:r>
              <a:rPr lang="en-US" altLang="zh-CN" dirty="0" err="1" smtClean="0"/>
              <a:t>repeat,forever</a:t>
            </a:r>
            <a:endParaRPr lang="en-US" altLang="zh-CN" dirty="0" smtClean="0"/>
          </a:p>
          <a:p>
            <a:pPr lvl="1"/>
            <a:r>
              <a:rPr lang="zh-CN" altLang="en-US" dirty="0" smtClean="0"/>
              <a:t>函数和过程语句</a:t>
            </a:r>
            <a:endParaRPr lang="en-US" altLang="zh-CN" dirty="0" smtClean="0"/>
          </a:p>
          <a:p>
            <a:pPr lvl="1"/>
            <a:r>
              <a:rPr lang="zh-CN" altLang="en-US" dirty="0" smtClean="0"/>
              <a:t>基本数据类型的大部分操作</a:t>
            </a:r>
            <a:endParaRPr lang="en-US" altLang="zh-CN" dirty="0" smtClean="0"/>
          </a:p>
          <a:p>
            <a:pPr lvl="1"/>
            <a:r>
              <a:rPr lang="zh-CN" altLang="en-US" dirty="0" smtClean="0"/>
              <a:t>其他的语句</a:t>
            </a:r>
            <a:endParaRPr lang="en-US" altLang="zh-CN" dirty="0" smtClean="0"/>
          </a:p>
          <a:p>
            <a:pPr lvl="2"/>
            <a:r>
              <a:rPr lang="zh-CN" altLang="en-US" dirty="0" smtClean="0"/>
              <a:t>一些可综合的系统函数</a:t>
            </a:r>
            <a:endParaRPr lang="en-US" altLang="zh-CN" dirty="0" smtClean="0"/>
          </a:p>
          <a:p>
            <a:pPr lvl="2"/>
            <a:r>
              <a:rPr lang="en-US" altLang="zh-CN" dirty="0" smtClean="0"/>
              <a:t>generate</a:t>
            </a:r>
            <a:r>
              <a:rPr lang="zh-CN" altLang="en-US" dirty="0" smtClean="0"/>
              <a:t>语句</a:t>
            </a:r>
            <a:r>
              <a:rPr lang="en-US" altLang="zh-CN" dirty="0" smtClean="0"/>
              <a:t> </a:t>
            </a:r>
          </a:p>
          <a:p>
            <a:pPr lvl="1"/>
            <a:endParaRPr lang="en-US" altLang="zh-CN" dirty="0" smtClean="0"/>
          </a:p>
          <a:p>
            <a:pPr lvl="2"/>
            <a:endParaRPr lang="en-US" altLang="zh-CN" dirty="0" smtClean="0"/>
          </a:p>
          <a:p>
            <a:pPr lvl="1"/>
            <a:endParaRPr lang="en-US" altLang="zh-CN" dirty="0" smtClean="0"/>
          </a:p>
          <a:p>
            <a:pPr lvl="1"/>
            <a:endParaRPr lang="zh-CN" altLang="en-US" dirty="0"/>
          </a:p>
        </p:txBody>
      </p:sp>
      <p:sp>
        <p:nvSpPr>
          <p:cNvPr id="5" name="TextBox 4"/>
          <p:cNvSpPr txBox="1"/>
          <p:nvPr/>
        </p:nvSpPr>
        <p:spPr>
          <a:xfrm>
            <a:off x="5292080" y="3258064"/>
            <a:ext cx="3312368" cy="1477328"/>
          </a:xfrm>
          <a:prstGeom prst="rect">
            <a:avLst/>
          </a:prstGeom>
          <a:noFill/>
        </p:spPr>
        <p:txBody>
          <a:bodyPr wrap="square" rtlCol="0">
            <a:spAutoFit/>
          </a:bodyPr>
          <a:lstStyle/>
          <a:p>
            <a:r>
              <a:rPr lang="zh-CN" altLang="en-US" dirty="0" smtClean="0">
                <a:solidFill>
                  <a:srgbClr val="FF0000"/>
                </a:solidFill>
              </a:rPr>
              <a:t>行为建模的主要语句结构，可综合代码控制的主要对象。</a:t>
            </a:r>
            <a:endParaRPr lang="en-US" altLang="zh-CN" dirty="0" smtClean="0">
              <a:solidFill>
                <a:srgbClr val="FF0000"/>
              </a:solidFill>
            </a:endParaRPr>
          </a:p>
          <a:p>
            <a:r>
              <a:rPr lang="zh-CN" altLang="en-US" dirty="0" smtClean="0">
                <a:solidFill>
                  <a:srgbClr val="FF0000"/>
                </a:solidFill>
              </a:rPr>
              <a:t>可通过遵守可综合代码风格或从执行语言推断，来获得可控预期的综合效果</a:t>
            </a:r>
            <a:endParaRPr lang="en-US" altLang="zh-CN" dirty="0" smtClean="0">
              <a:solidFill>
                <a:srgbClr val="FF0000"/>
              </a:solidFill>
            </a:endParaRPr>
          </a:p>
        </p:txBody>
      </p:sp>
      <p:sp>
        <p:nvSpPr>
          <p:cNvPr id="6" name="矩形 5"/>
          <p:cNvSpPr/>
          <p:nvPr/>
        </p:nvSpPr>
        <p:spPr>
          <a:xfrm>
            <a:off x="683568" y="2132856"/>
            <a:ext cx="4176464" cy="2232248"/>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无状态的</a:t>
            </a:r>
            <a:r>
              <a:rPr lang="en-US" altLang="zh-CN" dirty="0" smtClean="0"/>
              <a:t>Always</a:t>
            </a:r>
            <a:r>
              <a:rPr lang="zh-CN" altLang="en-US" dirty="0" smtClean="0"/>
              <a:t>块</a:t>
            </a:r>
            <a:endParaRPr lang="zh-CN" altLang="en-US" dirty="0"/>
          </a:p>
        </p:txBody>
      </p:sp>
      <p:sp>
        <p:nvSpPr>
          <p:cNvPr id="3" name="内容占位符 2"/>
          <p:cNvSpPr>
            <a:spLocks noGrp="1"/>
          </p:cNvSpPr>
          <p:nvPr>
            <p:ph idx="1"/>
          </p:nvPr>
        </p:nvSpPr>
        <p:spPr>
          <a:xfrm>
            <a:off x="539552" y="692696"/>
            <a:ext cx="8064896" cy="5616624"/>
          </a:xfrm>
        </p:spPr>
        <p:txBody>
          <a:bodyPr/>
          <a:lstStyle/>
          <a:p>
            <a:r>
              <a:rPr lang="zh-CN" altLang="en-US" sz="1800" dirty="0" smtClean="0"/>
              <a:t>内部顺序执行的</a:t>
            </a:r>
            <a:r>
              <a:rPr lang="en-US" altLang="zh-CN" sz="1800" dirty="0" smtClean="0"/>
              <a:t>Always</a:t>
            </a:r>
            <a:r>
              <a:rPr lang="zh-CN" altLang="en-US" sz="1800" dirty="0" smtClean="0"/>
              <a:t>块是</a:t>
            </a:r>
            <a:r>
              <a:rPr lang="en-US" altLang="zh-CN" sz="1800" dirty="0" smtClean="0"/>
              <a:t>Verilog</a:t>
            </a:r>
            <a:r>
              <a:rPr lang="zh-CN" altLang="en-US" sz="1800" dirty="0" smtClean="0"/>
              <a:t>行为建模的主要语法结构。</a:t>
            </a:r>
            <a:r>
              <a:rPr lang="en-US" altLang="zh-CN" sz="1800" dirty="0" smtClean="0"/>
              <a:t>always</a:t>
            </a:r>
            <a:r>
              <a:rPr lang="zh-CN" altLang="en-US" sz="1800" dirty="0" smtClean="0"/>
              <a:t>块可根据执行语义区分是否存在“记忆状态”，分为无状态的</a:t>
            </a:r>
            <a:r>
              <a:rPr lang="en-US" altLang="zh-CN" sz="1800" dirty="0" smtClean="0"/>
              <a:t>Always</a:t>
            </a:r>
            <a:r>
              <a:rPr lang="zh-CN" altLang="en-US" sz="1800" dirty="0" smtClean="0"/>
              <a:t>块，和有状态的</a:t>
            </a:r>
            <a:r>
              <a:rPr lang="en-US" altLang="zh-CN" sz="1800" dirty="0" smtClean="0"/>
              <a:t>Always</a:t>
            </a:r>
            <a:r>
              <a:rPr lang="zh-CN" altLang="en-US" sz="1800" dirty="0" smtClean="0"/>
              <a:t>块。</a:t>
            </a:r>
            <a:endParaRPr lang="en-US" altLang="zh-CN" sz="1600" dirty="0" smtClean="0"/>
          </a:p>
          <a:p>
            <a:r>
              <a:rPr lang="zh-CN" altLang="en-US" sz="2000" dirty="0" smtClean="0"/>
              <a:t>无状态的</a:t>
            </a:r>
            <a:r>
              <a:rPr lang="en-US" altLang="zh-CN" sz="2000" dirty="0" smtClean="0"/>
              <a:t>Always</a:t>
            </a:r>
            <a:r>
              <a:rPr lang="zh-CN" altLang="en-US" sz="2000" dirty="0" smtClean="0"/>
              <a:t>块：</a:t>
            </a:r>
            <a:endParaRPr lang="en-US" altLang="zh-CN" sz="2000" dirty="0" smtClean="0"/>
          </a:p>
          <a:p>
            <a:pPr lvl="1"/>
            <a:r>
              <a:rPr lang="zh-CN" altLang="en-US" sz="1800" dirty="0" smtClean="0"/>
              <a:t>输出不依赖于记忆状态，只跟输入有关</a:t>
            </a:r>
            <a:endParaRPr lang="en-US" altLang="zh-CN" sz="1800" dirty="0" smtClean="0"/>
          </a:p>
          <a:p>
            <a:pPr lvl="1"/>
            <a:r>
              <a:rPr lang="zh-CN" altLang="en-US" sz="1800" dirty="0" smtClean="0"/>
              <a:t>任何输入的变化都会导致输出具有确定的值</a:t>
            </a:r>
            <a:r>
              <a:rPr lang="en-US" altLang="zh-CN" sz="1800" dirty="0" smtClean="0"/>
              <a:t>,</a:t>
            </a:r>
            <a:r>
              <a:rPr lang="zh-CN" altLang="en-US" sz="1800" dirty="0" smtClean="0"/>
              <a:t>而不依赖于输出“历史”状态</a:t>
            </a:r>
            <a:endParaRPr lang="en-US" altLang="zh-CN" sz="1800" dirty="0" smtClean="0"/>
          </a:p>
          <a:p>
            <a:pPr lvl="1"/>
            <a:r>
              <a:rPr lang="zh-CN" altLang="en-US" sz="1800" dirty="0" smtClean="0"/>
              <a:t>符合组合逻辑的定义，综合成组合逻辑</a:t>
            </a:r>
            <a:endParaRPr lang="en-US" altLang="zh-CN" sz="1800" dirty="0" smtClean="0"/>
          </a:p>
          <a:p>
            <a:pPr lvl="1"/>
            <a:r>
              <a:rPr lang="zh-CN" altLang="en-US" sz="1800" dirty="0" smtClean="0"/>
              <a:t>具有以下所有主要特征：</a:t>
            </a:r>
            <a:endParaRPr lang="en-US" altLang="zh-CN" sz="1800" dirty="0" smtClean="0"/>
          </a:p>
          <a:p>
            <a:pPr lvl="2"/>
            <a:r>
              <a:rPr lang="zh-CN" altLang="en-US" sz="1600" dirty="0" smtClean="0"/>
              <a:t>完整的电平敏感的输入敏感表且非沿触发敏感</a:t>
            </a:r>
            <a:endParaRPr lang="en-US" altLang="zh-CN" sz="1600" dirty="0" smtClean="0"/>
          </a:p>
          <a:p>
            <a:pPr lvl="2"/>
            <a:r>
              <a:rPr lang="zh-CN" altLang="en-US" sz="1600" dirty="0" smtClean="0"/>
              <a:t>输出无反馈（输出不在赋值</a:t>
            </a:r>
            <a:r>
              <a:rPr lang="en-US" altLang="zh-CN" sz="1600" dirty="0" smtClean="0"/>
              <a:t>=</a:t>
            </a:r>
            <a:r>
              <a:rPr lang="zh-CN" altLang="en-US" sz="1600" dirty="0" smtClean="0"/>
              <a:t>号右边） </a:t>
            </a:r>
            <a:endParaRPr lang="en-US" altLang="zh-CN" sz="1600" dirty="0" smtClean="0"/>
          </a:p>
          <a:p>
            <a:pPr lvl="2"/>
            <a:r>
              <a:rPr lang="zh-CN" altLang="en-US" sz="1600" dirty="0" smtClean="0"/>
              <a:t>内部无任何事件等待</a:t>
            </a:r>
            <a:r>
              <a:rPr lang="en-US" altLang="zh-CN" sz="1600" dirty="0" smtClean="0"/>
              <a:t>/</a:t>
            </a:r>
            <a:r>
              <a:rPr lang="zh-CN" altLang="en-US" sz="1600" dirty="0" smtClean="0"/>
              <a:t>触发语句，无重入</a:t>
            </a:r>
            <a:endParaRPr lang="en-US" altLang="zh-CN" sz="1600" dirty="0" smtClean="0"/>
          </a:p>
          <a:p>
            <a:pPr lvl="2"/>
            <a:r>
              <a:rPr lang="zh-CN" altLang="en-US" sz="1600" dirty="0" smtClean="0"/>
              <a:t>任何输入的变化都能让</a:t>
            </a:r>
            <a:r>
              <a:rPr lang="en-US" altLang="zh-CN" sz="1600" dirty="0" smtClean="0"/>
              <a:t>Always</a:t>
            </a:r>
            <a:r>
              <a:rPr lang="zh-CN" altLang="en-US" sz="1600" dirty="0" smtClean="0"/>
              <a:t>块完全执行退出</a:t>
            </a:r>
            <a:endParaRPr lang="en-US" altLang="zh-CN" sz="1600" dirty="0" smtClean="0"/>
          </a:p>
          <a:p>
            <a:pPr lvl="3"/>
            <a:r>
              <a:rPr lang="zh-CN" altLang="en-US" sz="1400" dirty="0" smtClean="0"/>
              <a:t>可综合还需要是有限迭代或无迭代</a:t>
            </a:r>
            <a:endParaRPr lang="en-US" altLang="zh-CN" sz="1400" dirty="0" smtClean="0"/>
          </a:p>
          <a:p>
            <a:pPr lvl="2"/>
            <a:r>
              <a:rPr lang="zh-CN" altLang="en-US" sz="1600" dirty="0" smtClean="0"/>
              <a:t>执行完后，每个输出都能获得“计算” 赋值操作</a:t>
            </a:r>
            <a:endParaRPr lang="en-US" altLang="zh-CN" sz="1600" dirty="0" smtClean="0"/>
          </a:p>
          <a:p>
            <a:pPr lvl="3"/>
            <a:r>
              <a:rPr lang="zh-CN" altLang="en-US" sz="1400" dirty="0" smtClean="0"/>
              <a:t>在所有控制路径上，穷举所有输出都有赋值，</a:t>
            </a:r>
            <a:endParaRPr lang="en-US" altLang="zh-CN" sz="1400" dirty="0" smtClean="0"/>
          </a:p>
          <a:p>
            <a:pPr lvl="3"/>
            <a:r>
              <a:rPr lang="zh-CN" altLang="en-US" sz="1400" dirty="0" smtClean="0"/>
              <a:t>或者具有缺省值或输出初值。</a:t>
            </a:r>
            <a:endParaRPr lang="en-US" altLang="zh-CN" sz="1400" dirty="0" smtClean="0"/>
          </a:p>
          <a:p>
            <a:pPr lvl="2"/>
            <a:r>
              <a:rPr lang="zh-CN" altLang="en-US" dirty="0" smtClean="0"/>
              <a:t>类似于函数式编程中的纯函数</a:t>
            </a:r>
            <a:endParaRPr lang="en-US" altLang="zh-CN" dirty="0" smtClean="0"/>
          </a:p>
          <a:p>
            <a:pPr lvl="3"/>
            <a:r>
              <a:rPr lang="zh-CN" altLang="en-US" dirty="0" smtClean="0"/>
              <a:t>纯函数的返回结果只依赖于它的参数（输入），并且在执行过程中没有“副作用”</a:t>
            </a:r>
          </a:p>
          <a:p>
            <a:endParaRPr lang="en-US" altLang="zh-CN" sz="1600" dirty="0" smtClean="0"/>
          </a:p>
          <a:p>
            <a:endParaRPr lang="en-US" altLang="zh-CN" sz="1600" dirty="0" smtClean="0"/>
          </a:p>
          <a:p>
            <a:endParaRPr lang="en-US" altLang="zh-CN" sz="1100" dirty="0" smtClean="0"/>
          </a:p>
          <a:p>
            <a:pPr lvl="1"/>
            <a:endParaRPr lang="en-US" altLang="zh-CN" sz="1200" dirty="0"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有状态的</a:t>
            </a:r>
            <a:r>
              <a:rPr lang="en-US" altLang="zh-CN" dirty="0" smtClean="0"/>
              <a:t>Always</a:t>
            </a:r>
            <a:r>
              <a:rPr lang="zh-CN" altLang="en-US" dirty="0" smtClean="0"/>
              <a:t>块</a:t>
            </a:r>
            <a:endParaRPr lang="zh-CN" altLang="en-US" dirty="0"/>
          </a:p>
        </p:txBody>
      </p:sp>
      <p:sp>
        <p:nvSpPr>
          <p:cNvPr id="3" name="内容占位符 2"/>
          <p:cNvSpPr>
            <a:spLocks noGrp="1"/>
          </p:cNvSpPr>
          <p:nvPr>
            <p:ph idx="1"/>
          </p:nvPr>
        </p:nvSpPr>
        <p:spPr/>
        <p:txBody>
          <a:bodyPr/>
          <a:lstStyle/>
          <a:p>
            <a:r>
              <a:rPr lang="zh-CN" altLang="en-US" dirty="0" smtClean="0"/>
              <a:t>有状态的</a:t>
            </a:r>
            <a:r>
              <a:rPr lang="en-US" altLang="zh-CN" dirty="0" smtClean="0"/>
              <a:t>Always</a:t>
            </a:r>
            <a:r>
              <a:rPr lang="zh-CN" altLang="en-US" dirty="0" smtClean="0"/>
              <a:t>块：</a:t>
            </a:r>
            <a:endParaRPr lang="en-US" altLang="zh-CN" dirty="0" smtClean="0"/>
          </a:p>
          <a:p>
            <a:pPr lvl="1"/>
            <a:r>
              <a:rPr lang="zh-CN" altLang="en-US" dirty="0" smtClean="0"/>
              <a:t>执行的结果依赖于“记忆状态”</a:t>
            </a:r>
            <a:endParaRPr lang="en-US" altLang="zh-CN" dirty="0" smtClean="0"/>
          </a:p>
          <a:p>
            <a:pPr lvl="1"/>
            <a:r>
              <a:rPr lang="zh-CN" altLang="en-US" dirty="0" smtClean="0"/>
              <a:t>符合组合时序逻辑的定义，综合成时序逻辑</a:t>
            </a:r>
            <a:endParaRPr lang="en-US" altLang="zh-CN" dirty="0" smtClean="0"/>
          </a:p>
          <a:p>
            <a:pPr lvl="2"/>
            <a:r>
              <a:rPr lang="zh-CN" altLang="en-US" dirty="0" smtClean="0"/>
              <a:t>存储单元</a:t>
            </a:r>
            <a:r>
              <a:rPr lang="en-US" altLang="zh-CN" dirty="0" smtClean="0"/>
              <a:t>+</a:t>
            </a:r>
            <a:r>
              <a:rPr lang="zh-CN" altLang="en-US" dirty="0" smtClean="0"/>
              <a:t>组合逻辑</a:t>
            </a:r>
            <a:endParaRPr lang="en-US" altLang="zh-CN" dirty="0" smtClean="0"/>
          </a:p>
          <a:p>
            <a:pPr lvl="1"/>
            <a:r>
              <a:rPr lang="zh-CN" altLang="en-US" dirty="0" smtClean="0"/>
              <a:t>按照普通语言习惯写的</a:t>
            </a:r>
            <a:r>
              <a:rPr lang="en-US" altLang="zh-CN" dirty="0" smtClean="0"/>
              <a:t>Always </a:t>
            </a:r>
            <a:r>
              <a:rPr lang="zh-CN" altLang="en-US" dirty="0" smtClean="0"/>
              <a:t>块，基本都会是有状态的</a:t>
            </a:r>
            <a:endParaRPr lang="en-US" altLang="zh-CN" dirty="0" smtClean="0"/>
          </a:p>
          <a:p>
            <a:pPr lvl="1"/>
            <a:r>
              <a:rPr lang="en-US" altLang="zh-CN" dirty="0" smtClean="0"/>
              <a:t>Always</a:t>
            </a:r>
            <a:r>
              <a:rPr lang="zh-CN" altLang="en-US" dirty="0" smtClean="0"/>
              <a:t>块具有以下一个或多个主要特征：</a:t>
            </a:r>
            <a:endParaRPr lang="en-US" altLang="zh-CN" dirty="0" smtClean="0"/>
          </a:p>
          <a:p>
            <a:pPr lvl="2"/>
            <a:r>
              <a:rPr lang="en-US" altLang="zh-CN" dirty="0" smtClean="0"/>
              <a:t>Always</a:t>
            </a:r>
            <a:r>
              <a:rPr lang="zh-CN" altLang="en-US" dirty="0" smtClean="0"/>
              <a:t>块不是无状态的，就是有状态的</a:t>
            </a:r>
            <a:endParaRPr lang="en-US" altLang="zh-CN" dirty="0" smtClean="0"/>
          </a:p>
          <a:p>
            <a:pPr lvl="2"/>
            <a:r>
              <a:rPr lang="zh-CN" altLang="en-US" dirty="0" smtClean="0"/>
              <a:t>输出反馈到输入</a:t>
            </a:r>
            <a:endParaRPr lang="en-US" altLang="zh-CN" dirty="0" smtClean="0"/>
          </a:p>
          <a:p>
            <a:pPr lvl="2"/>
            <a:r>
              <a:rPr lang="zh-CN" altLang="en-US" dirty="0" smtClean="0"/>
              <a:t>不完整的电平敏感的敏感表，或是沿触发敏感</a:t>
            </a:r>
            <a:endParaRPr lang="en-US" altLang="zh-CN" dirty="0" smtClean="0"/>
          </a:p>
          <a:p>
            <a:pPr lvl="2"/>
            <a:r>
              <a:rPr lang="zh-CN" altLang="en-US" dirty="0" smtClean="0"/>
              <a:t>内部有事件等待</a:t>
            </a:r>
            <a:r>
              <a:rPr lang="en-US" altLang="zh-CN" dirty="0" smtClean="0"/>
              <a:t>/</a:t>
            </a:r>
            <a:r>
              <a:rPr lang="zh-CN" altLang="en-US" dirty="0" smtClean="0"/>
              <a:t>触发语句，可重入</a:t>
            </a:r>
            <a:endParaRPr lang="en-US" altLang="zh-CN" dirty="0" smtClean="0"/>
          </a:p>
          <a:p>
            <a:pPr lvl="2"/>
            <a:r>
              <a:rPr lang="zh-CN" altLang="en-US" dirty="0" smtClean="0"/>
              <a:t>执行退出（等待事件或语句结束）时，存在输出无 “计算” 赋值操作</a:t>
            </a:r>
            <a:endParaRPr lang="en-US" altLang="zh-CN" dirty="0" smtClean="0"/>
          </a:p>
          <a:p>
            <a:pPr lvl="3"/>
            <a:r>
              <a:rPr lang="zh-CN" altLang="en-US" dirty="0" smtClean="0"/>
              <a:t>当输出较多时，很容易形成具有状态的</a:t>
            </a:r>
            <a:r>
              <a:rPr lang="en-US" altLang="zh-CN" dirty="0" smtClean="0"/>
              <a:t>Always</a:t>
            </a:r>
            <a:r>
              <a:rPr lang="zh-CN" altLang="en-US" dirty="0" smtClean="0"/>
              <a:t>块，引入较多的存储单元</a:t>
            </a:r>
            <a:endParaRPr lang="en-US" altLang="zh-CN" dirty="0" smtClean="0"/>
          </a:p>
          <a:p>
            <a:pPr lvl="3"/>
            <a:endParaRPr lang="en-US" altLang="zh-CN" dirty="0" smtClean="0"/>
          </a:p>
          <a:p>
            <a:pPr lvl="2"/>
            <a:endParaRPr lang="zh-CN" altLang="en-US" dirty="0" smtClean="0"/>
          </a:p>
          <a:p>
            <a:pPr lvl="2"/>
            <a:endParaRPr lang="zh-CN" altLang="en-US" dirty="0" smtClean="0"/>
          </a:p>
          <a:p>
            <a:endParaRPr lang="zh-CN" altLang="en-US" dirty="0"/>
          </a:p>
        </p:txBody>
      </p:sp>
      <p:sp>
        <p:nvSpPr>
          <p:cNvPr id="4" name="TextBox 3"/>
          <p:cNvSpPr txBox="1"/>
          <p:nvPr/>
        </p:nvSpPr>
        <p:spPr>
          <a:xfrm>
            <a:off x="611560" y="5589240"/>
            <a:ext cx="6696744" cy="369332"/>
          </a:xfrm>
          <a:prstGeom prst="rect">
            <a:avLst/>
          </a:prstGeom>
          <a:noFill/>
        </p:spPr>
        <p:txBody>
          <a:bodyPr wrap="square" rtlCol="0">
            <a:spAutoFit/>
          </a:bodyPr>
          <a:lstStyle/>
          <a:p>
            <a:r>
              <a:rPr lang="zh-CN" altLang="en-US" dirty="0" smtClean="0">
                <a:solidFill>
                  <a:srgbClr val="FF0000"/>
                </a:solidFill>
              </a:rPr>
              <a:t>推荐的</a:t>
            </a:r>
            <a:r>
              <a:rPr lang="en-US" altLang="zh-CN" dirty="0" smtClean="0">
                <a:solidFill>
                  <a:srgbClr val="FF0000"/>
                </a:solidFill>
              </a:rPr>
              <a:t>RTL</a:t>
            </a:r>
            <a:r>
              <a:rPr lang="zh-CN" altLang="en-US" dirty="0" smtClean="0">
                <a:solidFill>
                  <a:srgbClr val="FF0000"/>
                </a:solidFill>
              </a:rPr>
              <a:t>代码风格，对有状态的</a:t>
            </a:r>
            <a:r>
              <a:rPr lang="en-US" altLang="zh-CN" dirty="0" smtClean="0">
                <a:solidFill>
                  <a:srgbClr val="FF0000"/>
                </a:solidFill>
              </a:rPr>
              <a:t>Always</a:t>
            </a:r>
            <a:r>
              <a:rPr lang="zh-CN" altLang="en-US" dirty="0" smtClean="0">
                <a:solidFill>
                  <a:srgbClr val="FF0000"/>
                </a:solidFill>
              </a:rPr>
              <a:t>块使用有限制。</a:t>
            </a:r>
            <a:endParaRPr lang="en-US" altLang="zh-CN" dirty="0" smtClean="0">
              <a:solidFill>
                <a:srgbClr val="FF0000"/>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HDL</a:t>
            </a:r>
            <a:r>
              <a:rPr lang="zh-CN" altLang="en-US" dirty="0" smtClean="0"/>
              <a:t>语言</a:t>
            </a:r>
            <a:endParaRPr lang="zh-CN" altLang="en-US" dirty="0"/>
          </a:p>
        </p:txBody>
      </p:sp>
      <p:sp>
        <p:nvSpPr>
          <p:cNvPr id="3" name="内容占位符 2"/>
          <p:cNvSpPr>
            <a:spLocks noGrp="1"/>
          </p:cNvSpPr>
          <p:nvPr>
            <p:ph idx="1"/>
          </p:nvPr>
        </p:nvSpPr>
        <p:spPr>
          <a:xfrm>
            <a:off x="539552" y="980728"/>
            <a:ext cx="4824536" cy="5328592"/>
          </a:xfrm>
        </p:spPr>
        <p:txBody>
          <a:bodyPr/>
          <a:lstStyle/>
          <a:p>
            <a:r>
              <a:rPr lang="en-US" altLang="zh-CN" dirty="0" smtClean="0"/>
              <a:t>HDL</a:t>
            </a:r>
            <a:r>
              <a:rPr lang="zh-CN" altLang="en-US" dirty="0" smtClean="0"/>
              <a:t>语言是结构化的形式语言</a:t>
            </a:r>
            <a:endParaRPr lang="en-US" altLang="zh-CN" dirty="0" smtClean="0"/>
          </a:p>
          <a:p>
            <a:pPr lvl="1"/>
            <a:r>
              <a:rPr lang="zh-CN" altLang="en-US" dirty="0" smtClean="0"/>
              <a:t>具有时间</a:t>
            </a:r>
            <a:r>
              <a:rPr lang="en-US" altLang="zh-CN" dirty="0" smtClean="0"/>
              <a:t>/</a:t>
            </a:r>
            <a:r>
              <a:rPr lang="zh-CN" altLang="en-US" dirty="0" smtClean="0"/>
              <a:t>事件概念的执行语义</a:t>
            </a:r>
            <a:endParaRPr lang="en-US" altLang="zh-CN" dirty="0" smtClean="0"/>
          </a:p>
          <a:p>
            <a:pPr lvl="1"/>
            <a:r>
              <a:rPr lang="zh-CN" altLang="en-US" dirty="0" smtClean="0"/>
              <a:t>具有较高的行为抽象</a:t>
            </a:r>
            <a:endParaRPr lang="en-US" altLang="zh-CN" dirty="0" smtClean="0"/>
          </a:p>
          <a:p>
            <a:pPr lvl="1"/>
            <a:r>
              <a:rPr lang="zh-CN" altLang="en-US" dirty="0" smtClean="0"/>
              <a:t>能使用编译技术</a:t>
            </a:r>
            <a:r>
              <a:rPr lang="en-US" altLang="zh-CN" dirty="0" smtClean="0"/>
              <a:t>/</a:t>
            </a:r>
            <a:r>
              <a:rPr lang="zh-CN" altLang="en-US" dirty="0" smtClean="0"/>
              <a:t>编译器，进行语法</a:t>
            </a:r>
            <a:r>
              <a:rPr lang="en-US" altLang="zh-CN" dirty="0" smtClean="0"/>
              <a:t>/</a:t>
            </a:r>
            <a:r>
              <a:rPr lang="zh-CN" altLang="en-US" dirty="0" smtClean="0"/>
              <a:t>语义分析，自动转换为较低层的等价实现</a:t>
            </a:r>
            <a:endParaRPr lang="en-US" altLang="zh-CN" dirty="0" smtClean="0"/>
          </a:p>
          <a:p>
            <a:pPr lvl="2"/>
            <a:r>
              <a:rPr lang="zh-CN" altLang="en-US" dirty="0" smtClean="0"/>
              <a:t>描述：多层次结构</a:t>
            </a:r>
            <a:r>
              <a:rPr lang="en-US" altLang="zh-CN" dirty="0" smtClean="0"/>
              <a:t>/</a:t>
            </a:r>
            <a:r>
              <a:rPr lang="zh-CN" altLang="en-US" dirty="0" smtClean="0"/>
              <a:t>行为视角描述</a:t>
            </a:r>
            <a:endParaRPr lang="en-US" altLang="zh-CN" dirty="0" smtClean="0"/>
          </a:p>
          <a:p>
            <a:pPr lvl="2"/>
            <a:r>
              <a:rPr lang="zh-CN" altLang="en-US" dirty="0" smtClean="0"/>
              <a:t>综合：给出某种结构级的低层表示</a:t>
            </a:r>
            <a:endParaRPr lang="en-US" altLang="zh-CN" dirty="0" smtClean="0"/>
          </a:p>
          <a:p>
            <a:pPr lvl="2"/>
            <a:r>
              <a:rPr lang="zh-CN" altLang="en-US" dirty="0" smtClean="0"/>
              <a:t>仿真：给出某种行为级低层的行为表示</a:t>
            </a:r>
            <a:endParaRPr lang="en-US" altLang="zh-CN" dirty="0" smtClean="0"/>
          </a:p>
          <a:p>
            <a:pPr lvl="2"/>
            <a:r>
              <a:rPr lang="en-US" altLang="zh-CN" dirty="0" smtClean="0"/>
              <a:t>HDL</a:t>
            </a:r>
            <a:r>
              <a:rPr lang="zh-CN" altLang="en-US" dirty="0" smtClean="0"/>
              <a:t>语言的综合</a:t>
            </a:r>
            <a:r>
              <a:rPr lang="en-US" altLang="zh-CN" dirty="0" smtClean="0"/>
              <a:t>/</a:t>
            </a:r>
            <a:r>
              <a:rPr lang="zh-CN" altLang="en-US" dirty="0" smtClean="0"/>
              <a:t>仿真工具本质是特殊设计的编译器</a:t>
            </a:r>
            <a:endParaRPr lang="en-US" altLang="zh-CN" dirty="0" smtClean="0"/>
          </a:p>
          <a:p>
            <a:pPr lvl="2"/>
            <a:r>
              <a:rPr lang="zh-CN" altLang="en-US" dirty="0" smtClean="0"/>
              <a:t>要求使用常见的编译技术</a:t>
            </a:r>
            <a:endParaRPr lang="en-US" altLang="zh-CN" dirty="0" smtClean="0"/>
          </a:p>
          <a:p>
            <a:pPr lvl="3"/>
            <a:r>
              <a:rPr lang="zh-CN" altLang="en-US" dirty="0" smtClean="0"/>
              <a:t>语法分析</a:t>
            </a:r>
            <a:endParaRPr lang="en-US" altLang="zh-CN" dirty="0" smtClean="0"/>
          </a:p>
          <a:p>
            <a:pPr lvl="3"/>
            <a:r>
              <a:rPr lang="zh-CN" altLang="en-US" dirty="0" smtClean="0"/>
              <a:t>语义分析</a:t>
            </a:r>
            <a:endParaRPr lang="en-US" altLang="zh-CN" dirty="0" smtClean="0"/>
          </a:p>
          <a:p>
            <a:pPr lvl="3"/>
            <a:r>
              <a:rPr lang="zh-CN" altLang="en-US" dirty="0" smtClean="0"/>
              <a:t>优化</a:t>
            </a:r>
            <a:endParaRPr lang="en-US" altLang="zh-CN" dirty="0" smtClean="0"/>
          </a:p>
          <a:p>
            <a:pPr lvl="3"/>
            <a:r>
              <a:rPr lang="zh-CN" altLang="en-US" dirty="0" smtClean="0"/>
              <a:t>生产等效底端代码</a:t>
            </a:r>
            <a:endParaRPr lang="en-US" altLang="zh-CN" dirty="0" smtClean="0"/>
          </a:p>
          <a:p>
            <a:pPr lvl="1"/>
            <a:endParaRPr lang="zh-CN" altLang="en-US" dirty="0"/>
          </a:p>
        </p:txBody>
      </p:sp>
      <p:grpSp>
        <p:nvGrpSpPr>
          <p:cNvPr id="16" name="组合 15"/>
          <p:cNvGrpSpPr/>
          <p:nvPr/>
        </p:nvGrpSpPr>
        <p:grpSpPr>
          <a:xfrm>
            <a:off x="5796136" y="188640"/>
            <a:ext cx="3024336" cy="2808312"/>
            <a:chOff x="5081306" y="2708920"/>
            <a:chExt cx="4062694" cy="3702145"/>
          </a:xfrm>
        </p:grpSpPr>
        <p:pic>
          <p:nvPicPr>
            <p:cNvPr id="5" name="Picture 2"/>
            <p:cNvPicPr>
              <a:picLocks noChangeAspect="1" noChangeArrowheads="1"/>
            </p:cNvPicPr>
            <p:nvPr/>
          </p:nvPicPr>
          <p:blipFill>
            <a:blip r:embed="rId2" cstate="print"/>
            <a:srcRect/>
            <a:stretch>
              <a:fillRect/>
            </a:stretch>
          </p:blipFill>
          <p:spPr bwMode="auto">
            <a:xfrm>
              <a:off x="5081306" y="2708920"/>
              <a:ext cx="4062694" cy="3702145"/>
            </a:xfrm>
            <a:prstGeom prst="rect">
              <a:avLst/>
            </a:prstGeom>
            <a:noFill/>
            <a:ln w="9525">
              <a:noFill/>
              <a:miter lim="800000"/>
              <a:headEnd/>
              <a:tailEnd/>
            </a:ln>
          </p:spPr>
        </p:pic>
        <p:cxnSp>
          <p:nvCxnSpPr>
            <p:cNvPr id="11" name="曲线连接符 10"/>
            <p:cNvCxnSpPr/>
            <p:nvPr/>
          </p:nvCxnSpPr>
          <p:spPr>
            <a:xfrm>
              <a:off x="5580112" y="3717032"/>
              <a:ext cx="1296144" cy="648072"/>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曲线连接符 14"/>
            <p:cNvCxnSpPr/>
            <p:nvPr/>
          </p:nvCxnSpPr>
          <p:spPr>
            <a:xfrm>
              <a:off x="5796136" y="3501008"/>
              <a:ext cx="1944216" cy="360040"/>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grpSp>
      <p:pic>
        <p:nvPicPr>
          <p:cNvPr id="17" name="Picture 2"/>
          <p:cNvPicPr>
            <a:picLocks noChangeAspect="1" noChangeArrowheads="1"/>
          </p:cNvPicPr>
          <p:nvPr/>
        </p:nvPicPr>
        <p:blipFill>
          <a:blip r:embed="rId3" cstate="print"/>
          <a:srcRect/>
          <a:stretch>
            <a:fillRect/>
          </a:stretch>
        </p:blipFill>
        <p:spPr bwMode="auto">
          <a:xfrm>
            <a:off x="6228184" y="3140968"/>
            <a:ext cx="2251870" cy="312372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组合逻辑的综合</a:t>
            </a:r>
            <a:endParaRPr lang="zh-CN" altLang="en-US" dirty="0"/>
          </a:p>
        </p:txBody>
      </p:sp>
      <p:sp>
        <p:nvSpPr>
          <p:cNvPr id="3" name="内容占位符 2"/>
          <p:cNvSpPr>
            <a:spLocks noGrp="1"/>
          </p:cNvSpPr>
          <p:nvPr>
            <p:ph idx="1"/>
          </p:nvPr>
        </p:nvSpPr>
        <p:spPr/>
        <p:txBody>
          <a:bodyPr/>
          <a:lstStyle/>
          <a:p>
            <a:r>
              <a:rPr lang="zh-CN" altLang="en-US" dirty="0" smtClean="0"/>
              <a:t>可综合成组合逻辑的</a:t>
            </a:r>
            <a:r>
              <a:rPr lang="en-US" altLang="zh-CN" dirty="0" smtClean="0"/>
              <a:t>HDL</a:t>
            </a:r>
            <a:r>
              <a:rPr lang="zh-CN" altLang="en-US" dirty="0" smtClean="0"/>
              <a:t>语句</a:t>
            </a:r>
            <a:endParaRPr lang="en-US" altLang="zh-CN" dirty="0" smtClean="0"/>
          </a:p>
          <a:p>
            <a:pPr lvl="1"/>
            <a:r>
              <a:rPr lang="zh-CN" altLang="en-US" dirty="0" smtClean="0"/>
              <a:t>例化的门级组合逻辑网表</a:t>
            </a:r>
            <a:endParaRPr lang="en-US" altLang="zh-CN" dirty="0" smtClean="0"/>
          </a:p>
          <a:p>
            <a:pPr lvl="1"/>
            <a:r>
              <a:rPr lang="zh-CN" altLang="en-US" dirty="0" smtClean="0"/>
              <a:t>不带反馈的连续赋值语句。</a:t>
            </a:r>
            <a:endParaRPr lang="en-US" altLang="zh-CN" dirty="0" smtClean="0"/>
          </a:p>
          <a:p>
            <a:pPr lvl="1"/>
            <a:r>
              <a:rPr lang="zh-CN" altLang="en-US" dirty="0" smtClean="0"/>
              <a:t>无状态的</a:t>
            </a:r>
            <a:r>
              <a:rPr lang="en-US" altLang="zh-CN" dirty="0" smtClean="0"/>
              <a:t>Always</a:t>
            </a:r>
            <a:r>
              <a:rPr lang="zh-CN" altLang="en-US" dirty="0" smtClean="0"/>
              <a:t>块</a:t>
            </a:r>
            <a:endParaRPr lang="en-US" altLang="zh-CN" dirty="0" smtClean="0"/>
          </a:p>
          <a:p>
            <a:pPr lvl="1"/>
            <a:endParaRPr lang="en-US" altLang="zh-CN" dirty="0" smtClean="0"/>
          </a:p>
          <a:p>
            <a:pPr>
              <a:buNone/>
            </a:pPr>
            <a:endParaRPr lang="en-US" altLang="zh-CN" dirty="0" smtClean="0"/>
          </a:p>
          <a:p>
            <a:endParaRPr lang="zh-CN" altLang="en-US" dirty="0"/>
          </a:p>
        </p:txBody>
      </p:sp>
      <p:pic>
        <p:nvPicPr>
          <p:cNvPr id="17551362" name="Picture 2"/>
          <p:cNvPicPr>
            <a:picLocks noChangeAspect="1" noChangeArrowheads="1"/>
          </p:cNvPicPr>
          <p:nvPr/>
        </p:nvPicPr>
        <p:blipFill>
          <a:blip r:embed="rId2" cstate="print"/>
          <a:srcRect/>
          <a:stretch>
            <a:fillRect/>
          </a:stretch>
        </p:blipFill>
        <p:spPr bwMode="auto">
          <a:xfrm>
            <a:off x="755576" y="5301208"/>
            <a:ext cx="3456384" cy="1110133"/>
          </a:xfrm>
          <a:prstGeom prst="rect">
            <a:avLst/>
          </a:prstGeom>
          <a:noFill/>
          <a:ln w="9525">
            <a:noFill/>
            <a:miter lim="800000"/>
            <a:headEnd/>
            <a:tailEnd/>
          </a:ln>
          <a:effectLst/>
        </p:spPr>
      </p:pic>
      <p:pic>
        <p:nvPicPr>
          <p:cNvPr id="17551363" name="Picture 3"/>
          <p:cNvPicPr>
            <a:picLocks noChangeAspect="1" noChangeArrowheads="1"/>
          </p:cNvPicPr>
          <p:nvPr/>
        </p:nvPicPr>
        <p:blipFill>
          <a:blip r:embed="rId3" cstate="print"/>
          <a:srcRect/>
          <a:stretch>
            <a:fillRect/>
          </a:stretch>
        </p:blipFill>
        <p:spPr bwMode="auto">
          <a:xfrm>
            <a:off x="5076056" y="5229200"/>
            <a:ext cx="2736304" cy="1284915"/>
          </a:xfrm>
          <a:prstGeom prst="rect">
            <a:avLst/>
          </a:prstGeom>
          <a:noFill/>
          <a:ln w="9525">
            <a:noFill/>
            <a:miter lim="800000"/>
            <a:headEnd/>
            <a:tailEnd/>
          </a:ln>
          <a:effectLst/>
        </p:spPr>
      </p:pic>
      <p:pic>
        <p:nvPicPr>
          <p:cNvPr id="17551365" name="Picture 5"/>
          <p:cNvPicPr>
            <a:picLocks noChangeAspect="1" noChangeArrowheads="1"/>
          </p:cNvPicPr>
          <p:nvPr/>
        </p:nvPicPr>
        <p:blipFill>
          <a:blip r:embed="rId4" cstate="print"/>
          <a:srcRect/>
          <a:stretch>
            <a:fillRect/>
          </a:stretch>
        </p:blipFill>
        <p:spPr bwMode="auto">
          <a:xfrm>
            <a:off x="755576" y="2564904"/>
            <a:ext cx="3528392" cy="2683404"/>
          </a:xfrm>
          <a:prstGeom prst="rect">
            <a:avLst/>
          </a:prstGeom>
          <a:noFill/>
          <a:ln w="9525">
            <a:noFill/>
            <a:miter lim="800000"/>
            <a:headEnd/>
            <a:tailEnd/>
          </a:ln>
          <a:effectLst/>
        </p:spPr>
      </p:pic>
      <p:pic>
        <p:nvPicPr>
          <p:cNvPr id="8" name="Picture 3" descr="AACXXDK0"/>
          <p:cNvPicPr>
            <a:picLocks noChangeAspect="1" noChangeArrowheads="1"/>
          </p:cNvPicPr>
          <p:nvPr/>
        </p:nvPicPr>
        <p:blipFill>
          <a:blip r:embed="rId5" cstate="print"/>
          <a:srcRect/>
          <a:stretch>
            <a:fillRect/>
          </a:stretch>
        </p:blipFill>
        <p:spPr bwMode="auto">
          <a:xfrm>
            <a:off x="5364088" y="2276872"/>
            <a:ext cx="1968903" cy="2808312"/>
          </a:xfrm>
          <a:prstGeom prst="rect">
            <a:avLst/>
          </a:prstGeom>
          <a:noFill/>
          <a:ln w="9525">
            <a:noFill/>
            <a:miter lim="800000"/>
            <a:headEnd/>
            <a:tailEnd/>
          </a:ln>
        </p:spPr>
      </p:pic>
      <p:sp>
        <p:nvSpPr>
          <p:cNvPr id="9" name="下箭头 8"/>
          <p:cNvSpPr/>
          <p:nvPr/>
        </p:nvSpPr>
        <p:spPr>
          <a:xfrm rot="16200000">
            <a:off x="4463988" y="3320988"/>
            <a:ext cx="432048" cy="93610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 name="下箭头 9"/>
          <p:cNvSpPr/>
          <p:nvPr/>
        </p:nvSpPr>
        <p:spPr>
          <a:xfrm rot="16200000">
            <a:off x="4391980" y="5265204"/>
            <a:ext cx="432048" cy="93610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en-US" dirty="0" smtClean="0"/>
              <a:t>无状态的</a:t>
            </a:r>
            <a:r>
              <a:rPr lang="en-US" altLang="zh-CN" dirty="0" smtClean="0"/>
              <a:t>Always</a:t>
            </a:r>
            <a:r>
              <a:rPr lang="zh-CN" altLang="en-US" dirty="0" smtClean="0"/>
              <a:t>块</a:t>
            </a:r>
            <a:endParaRPr lang="zh-CN" altLang="en-US" dirty="0"/>
          </a:p>
        </p:txBody>
      </p:sp>
      <p:pic>
        <p:nvPicPr>
          <p:cNvPr id="17552386" name="Picture 2"/>
          <p:cNvPicPr>
            <a:picLocks noChangeAspect="1" noChangeArrowheads="1"/>
          </p:cNvPicPr>
          <p:nvPr/>
        </p:nvPicPr>
        <p:blipFill>
          <a:blip r:embed="rId2" cstate="print"/>
          <a:srcRect/>
          <a:stretch>
            <a:fillRect/>
          </a:stretch>
        </p:blipFill>
        <p:spPr bwMode="auto">
          <a:xfrm>
            <a:off x="395536" y="980728"/>
            <a:ext cx="3319815" cy="3240360"/>
          </a:xfrm>
          <a:prstGeom prst="rect">
            <a:avLst/>
          </a:prstGeom>
          <a:noFill/>
          <a:ln w="9525">
            <a:noFill/>
            <a:miter lim="800000"/>
            <a:headEnd/>
            <a:tailEnd/>
          </a:ln>
          <a:effectLst/>
        </p:spPr>
      </p:pic>
      <p:pic>
        <p:nvPicPr>
          <p:cNvPr id="17552387" name="Picture 3"/>
          <p:cNvPicPr>
            <a:picLocks noGrp="1" noChangeAspect="1" noChangeArrowheads="1"/>
          </p:cNvPicPr>
          <p:nvPr>
            <p:ph idx="1"/>
          </p:nvPr>
        </p:nvPicPr>
        <p:blipFill>
          <a:blip r:embed="rId3" cstate="print"/>
          <a:srcRect/>
          <a:stretch>
            <a:fillRect/>
          </a:stretch>
        </p:blipFill>
        <p:spPr bwMode="auto">
          <a:xfrm>
            <a:off x="539552" y="4581128"/>
            <a:ext cx="2512367" cy="1701413"/>
          </a:xfrm>
          <a:prstGeom prst="rect">
            <a:avLst/>
          </a:prstGeom>
          <a:noFill/>
          <a:ln w="9525">
            <a:noFill/>
            <a:miter lim="800000"/>
            <a:headEnd/>
            <a:tailEnd/>
          </a:ln>
        </p:spPr>
      </p:pic>
      <p:pic>
        <p:nvPicPr>
          <p:cNvPr id="17552389" name="Picture 5"/>
          <p:cNvPicPr>
            <a:picLocks noChangeAspect="1" noChangeArrowheads="1"/>
          </p:cNvPicPr>
          <p:nvPr/>
        </p:nvPicPr>
        <p:blipFill>
          <a:blip r:embed="rId4" cstate="print"/>
          <a:srcRect/>
          <a:stretch>
            <a:fillRect/>
          </a:stretch>
        </p:blipFill>
        <p:spPr bwMode="auto">
          <a:xfrm>
            <a:off x="5148064" y="980728"/>
            <a:ext cx="3154401" cy="3456384"/>
          </a:xfrm>
          <a:prstGeom prst="rect">
            <a:avLst/>
          </a:prstGeom>
          <a:noFill/>
          <a:ln w="9525">
            <a:noFill/>
            <a:miter lim="800000"/>
            <a:headEnd/>
            <a:tailEnd/>
          </a:ln>
          <a:effectLst/>
        </p:spPr>
      </p:pic>
      <p:sp>
        <p:nvSpPr>
          <p:cNvPr id="9" name="下箭头 8"/>
          <p:cNvSpPr/>
          <p:nvPr/>
        </p:nvSpPr>
        <p:spPr>
          <a:xfrm>
            <a:off x="1475656" y="4149080"/>
            <a:ext cx="432048" cy="93610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860032" y="4149080"/>
            <a:ext cx="3672408" cy="2248036"/>
            <a:chOff x="4860032" y="4149080"/>
            <a:chExt cx="3672408" cy="2248036"/>
          </a:xfrm>
        </p:grpSpPr>
        <p:pic>
          <p:nvPicPr>
            <p:cNvPr id="17552390" name="Picture 6"/>
            <p:cNvPicPr>
              <a:picLocks noChangeAspect="1" noChangeArrowheads="1"/>
            </p:cNvPicPr>
            <p:nvPr/>
          </p:nvPicPr>
          <p:blipFill>
            <a:blip r:embed="rId5" cstate="print"/>
            <a:srcRect/>
            <a:stretch>
              <a:fillRect/>
            </a:stretch>
          </p:blipFill>
          <p:spPr bwMode="auto">
            <a:xfrm>
              <a:off x="4860032" y="4509120"/>
              <a:ext cx="3672408" cy="1887996"/>
            </a:xfrm>
            <a:prstGeom prst="rect">
              <a:avLst/>
            </a:prstGeom>
            <a:noFill/>
            <a:ln w="9525">
              <a:noFill/>
              <a:miter lim="800000"/>
              <a:headEnd/>
              <a:tailEnd/>
            </a:ln>
          </p:spPr>
        </p:pic>
        <p:sp>
          <p:nvSpPr>
            <p:cNvPr id="10" name="下箭头 9"/>
            <p:cNvSpPr/>
            <p:nvPr/>
          </p:nvSpPr>
          <p:spPr>
            <a:xfrm>
              <a:off x="7380312" y="4149080"/>
              <a:ext cx="432048" cy="93610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1" name="矩形 10"/>
          <p:cNvSpPr/>
          <p:nvPr/>
        </p:nvSpPr>
        <p:spPr>
          <a:xfrm>
            <a:off x="5004048" y="2204864"/>
            <a:ext cx="3672408" cy="360040"/>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55238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55238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多路选择器的综合</a:t>
            </a:r>
            <a:endParaRPr lang="zh-CN" altLang="en-US" dirty="0"/>
          </a:p>
        </p:txBody>
      </p:sp>
      <p:sp>
        <p:nvSpPr>
          <p:cNvPr id="3" name="内容占位符 2"/>
          <p:cNvSpPr>
            <a:spLocks noGrp="1"/>
          </p:cNvSpPr>
          <p:nvPr>
            <p:ph idx="1"/>
          </p:nvPr>
        </p:nvSpPr>
        <p:spPr>
          <a:xfrm>
            <a:off x="395536" y="836712"/>
            <a:ext cx="8229600" cy="5328592"/>
          </a:xfrm>
        </p:spPr>
        <p:txBody>
          <a:bodyPr/>
          <a:lstStyle/>
          <a:p>
            <a:r>
              <a:rPr lang="en-US" altLang="zh-CN" dirty="0" smtClean="0"/>
              <a:t>MUX</a:t>
            </a:r>
            <a:r>
              <a:rPr lang="zh-CN" altLang="en-US" dirty="0" smtClean="0"/>
              <a:t>可以有多种</a:t>
            </a:r>
            <a:r>
              <a:rPr lang="zh-CN" altLang="en-US" dirty="0" smtClean="0"/>
              <a:t>写法，</a:t>
            </a:r>
            <a:r>
              <a:rPr lang="zh-CN" altLang="en-US" dirty="0" smtClean="0"/>
              <a:t>可配合综合向导</a:t>
            </a:r>
            <a:r>
              <a:rPr lang="zh-CN" altLang="en-US" dirty="0" smtClean="0"/>
              <a:t>使用。</a:t>
            </a:r>
            <a:endParaRPr lang="en-US" altLang="zh-CN" dirty="0" smtClean="0"/>
          </a:p>
          <a:p>
            <a:r>
              <a:rPr lang="zh-CN" altLang="en-US" dirty="0" smtClean="0"/>
              <a:t>在组合逻辑中使用无关项可以优化逻辑</a:t>
            </a:r>
            <a:endParaRPr lang="zh-CN" altLang="en-US" dirty="0"/>
          </a:p>
        </p:txBody>
      </p:sp>
      <p:pic>
        <p:nvPicPr>
          <p:cNvPr id="4" name="Picture 3"/>
          <p:cNvPicPr>
            <a:picLocks noChangeAspect="1" noChangeArrowheads="1"/>
          </p:cNvPicPr>
          <p:nvPr/>
        </p:nvPicPr>
        <p:blipFill>
          <a:blip r:embed="rId2" cstate="print"/>
          <a:srcRect/>
          <a:stretch>
            <a:fillRect/>
          </a:stretch>
        </p:blipFill>
        <p:spPr bwMode="auto">
          <a:xfrm>
            <a:off x="5292080" y="1700808"/>
            <a:ext cx="3024336" cy="2295642"/>
          </a:xfrm>
          <a:prstGeom prst="rect">
            <a:avLst/>
          </a:prstGeom>
          <a:noFill/>
          <a:ln w="9525">
            <a:noFill/>
            <a:miter lim="800000"/>
            <a:headEnd/>
            <a:tailEnd/>
          </a:ln>
          <a:effectLst/>
        </p:spPr>
      </p:pic>
      <p:pic>
        <p:nvPicPr>
          <p:cNvPr id="5" name="Picture 4"/>
          <p:cNvPicPr>
            <a:picLocks noChangeAspect="1" noChangeArrowheads="1"/>
          </p:cNvPicPr>
          <p:nvPr/>
        </p:nvPicPr>
        <p:blipFill>
          <a:blip r:embed="rId3" cstate="print"/>
          <a:srcRect/>
          <a:stretch>
            <a:fillRect/>
          </a:stretch>
        </p:blipFill>
        <p:spPr bwMode="auto">
          <a:xfrm>
            <a:off x="827584" y="1916832"/>
            <a:ext cx="3492189" cy="2376264"/>
          </a:xfrm>
          <a:prstGeom prst="rect">
            <a:avLst/>
          </a:prstGeom>
          <a:noFill/>
          <a:ln w="9525">
            <a:noFill/>
            <a:miter lim="800000"/>
            <a:headEnd/>
            <a:tailEnd/>
          </a:ln>
          <a:effectLst/>
        </p:spPr>
      </p:pic>
      <p:pic>
        <p:nvPicPr>
          <p:cNvPr id="6" name="Picture 6"/>
          <p:cNvPicPr>
            <a:picLocks noChangeAspect="1" noChangeArrowheads="1"/>
          </p:cNvPicPr>
          <p:nvPr/>
        </p:nvPicPr>
        <p:blipFill>
          <a:blip r:embed="rId4" cstate="print"/>
          <a:srcRect/>
          <a:stretch>
            <a:fillRect/>
          </a:stretch>
        </p:blipFill>
        <p:spPr bwMode="auto">
          <a:xfrm>
            <a:off x="5652120" y="4077072"/>
            <a:ext cx="3014958" cy="2232248"/>
          </a:xfrm>
          <a:prstGeom prst="rect">
            <a:avLst/>
          </a:prstGeom>
          <a:noFill/>
          <a:ln w="9525">
            <a:noFill/>
            <a:miter lim="800000"/>
            <a:headEnd/>
            <a:tailEnd/>
          </a:ln>
          <a:effectLst/>
        </p:spPr>
      </p:pic>
      <p:sp>
        <p:nvSpPr>
          <p:cNvPr id="7" name="下箭头 6"/>
          <p:cNvSpPr/>
          <p:nvPr/>
        </p:nvSpPr>
        <p:spPr>
          <a:xfrm rot="16200000">
            <a:off x="4535996" y="4689140"/>
            <a:ext cx="432048" cy="93610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8" name="Picture 7"/>
          <p:cNvPicPr>
            <a:picLocks noGrp="1" noChangeAspect="1" noChangeArrowheads="1"/>
          </p:cNvPicPr>
          <p:nvPr/>
        </p:nvPicPr>
        <p:blipFill>
          <a:blip r:embed="rId5" cstate="print"/>
          <a:srcRect/>
          <a:stretch>
            <a:fillRect/>
          </a:stretch>
        </p:blipFill>
        <p:spPr bwMode="auto">
          <a:xfrm>
            <a:off x="539552" y="4437112"/>
            <a:ext cx="3364681" cy="201622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时序逻辑的综合</a:t>
            </a:r>
            <a:endParaRPr lang="zh-CN" altLang="en-US" dirty="0"/>
          </a:p>
        </p:txBody>
      </p:sp>
      <p:sp>
        <p:nvSpPr>
          <p:cNvPr id="3" name="内容占位符 2"/>
          <p:cNvSpPr>
            <a:spLocks noGrp="1"/>
          </p:cNvSpPr>
          <p:nvPr>
            <p:ph idx="1"/>
          </p:nvPr>
        </p:nvSpPr>
        <p:spPr>
          <a:xfrm>
            <a:off x="457200" y="980728"/>
            <a:ext cx="5554960" cy="5328592"/>
          </a:xfrm>
        </p:spPr>
        <p:txBody>
          <a:bodyPr/>
          <a:lstStyle/>
          <a:p>
            <a:r>
              <a:rPr lang="zh-CN" altLang="en-US" sz="2000" dirty="0" smtClean="0"/>
              <a:t>以下</a:t>
            </a:r>
            <a:r>
              <a:rPr lang="en-US" altLang="zh-CN" sz="2000" dirty="0" smtClean="0"/>
              <a:t>HDL</a:t>
            </a:r>
            <a:r>
              <a:rPr lang="zh-CN" altLang="en-US" sz="2000" dirty="0" smtClean="0"/>
              <a:t>语句可以综合成时序逻辑</a:t>
            </a:r>
            <a:endParaRPr lang="en-US" altLang="zh-CN" sz="2000" dirty="0" smtClean="0"/>
          </a:p>
          <a:p>
            <a:pPr lvl="1"/>
            <a:r>
              <a:rPr lang="zh-CN" altLang="en-US" sz="1800" dirty="0" smtClean="0"/>
              <a:t>例化的门级时序逻辑网表</a:t>
            </a:r>
            <a:endParaRPr lang="en-US" altLang="zh-CN" sz="1800" dirty="0" smtClean="0"/>
          </a:p>
          <a:p>
            <a:pPr lvl="1"/>
            <a:r>
              <a:rPr lang="zh-CN" altLang="en-US" sz="1800" dirty="0" smtClean="0"/>
              <a:t>带反馈的连续赋值语句。</a:t>
            </a:r>
            <a:endParaRPr lang="en-US" altLang="zh-CN" sz="1800" dirty="0" smtClean="0"/>
          </a:p>
          <a:p>
            <a:pPr lvl="1"/>
            <a:r>
              <a:rPr lang="zh-CN" altLang="en-US" sz="1800" dirty="0" smtClean="0"/>
              <a:t>有状态的</a:t>
            </a:r>
            <a:r>
              <a:rPr lang="en-US" altLang="zh-CN" sz="1800" dirty="0" smtClean="0"/>
              <a:t>Always</a:t>
            </a:r>
            <a:r>
              <a:rPr lang="zh-CN" altLang="en-US" sz="1800" dirty="0" smtClean="0"/>
              <a:t>块</a:t>
            </a:r>
            <a:endParaRPr lang="en-US" altLang="zh-CN" sz="1800" dirty="0" smtClean="0"/>
          </a:p>
          <a:p>
            <a:pPr lvl="1"/>
            <a:r>
              <a:rPr lang="zh-CN" altLang="en-US" sz="1800" dirty="0" smtClean="0"/>
              <a:t>一般的逻辑综合工具只能处理的单个时钟周期内（单时序控制</a:t>
            </a:r>
            <a:r>
              <a:rPr lang="en-US" altLang="zh-CN" sz="1800" dirty="0" smtClean="0"/>
              <a:t>/</a:t>
            </a:r>
            <a:r>
              <a:rPr lang="zh-CN" altLang="en-US" sz="1800" dirty="0" smtClean="0"/>
              <a:t>沿或电平敏感）的电路行为行为，且状态转换完全由设计者提供，可综合</a:t>
            </a:r>
            <a:r>
              <a:rPr lang="en-US" altLang="zh-CN" sz="1800" dirty="0" smtClean="0"/>
              <a:t>RTL</a:t>
            </a:r>
            <a:r>
              <a:rPr lang="zh-CN" altLang="en-US" sz="1800" dirty="0" smtClean="0"/>
              <a:t>代码要符合这种规范。</a:t>
            </a:r>
            <a:endParaRPr lang="en-US" altLang="zh-CN" sz="1800" dirty="0" smtClean="0"/>
          </a:p>
          <a:p>
            <a:r>
              <a:rPr lang="en-US" altLang="zh-CN" sz="2000" dirty="0" smtClean="0"/>
              <a:t>Latch</a:t>
            </a:r>
            <a:r>
              <a:rPr lang="zh-CN" altLang="en-US" sz="2000" dirty="0" smtClean="0"/>
              <a:t>的综合</a:t>
            </a:r>
            <a:endParaRPr lang="en-US" altLang="zh-CN" sz="2000" dirty="0" smtClean="0"/>
          </a:p>
          <a:p>
            <a:pPr lvl="1"/>
            <a:endParaRPr lang="en-US" altLang="zh-CN" sz="1800" dirty="0" smtClean="0"/>
          </a:p>
          <a:p>
            <a:endParaRPr lang="zh-CN" altLang="en-US" sz="2000" dirty="0"/>
          </a:p>
        </p:txBody>
      </p:sp>
      <p:pic>
        <p:nvPicPr>
          <p:cNvPr id="17555458" name="Picture 2"/>
          <p:cNvPicPr>
            <a:picLocks noChangeAspect="1" noChangeArrowheads="1"/>
          </p:cNvPicPr>
          <p:nvPr/>
        </p:nvPicPr>
        <p:blipFill>
          <a:blip r:embed="rId2" cstate="print"/>
          <a:srcRect/>
          <a:stretch>
            <a:fillRect/>
          </a:stretch>
        </p:blipFill>
        <p:spPr bwMode="auto">
          <a:xfrm>
            <a:off x="683568" y="3789040"/>
            <a:ext cx="3312368" cy="2171564"/>
          </a:xfrm>
          <a:prstGeom prst="rect">
            <a:avLst/>
          </a:prstGeom>
          <a:noFill/>
          <a:ln w="9525">
            <a:noFill/>
            <a:miter lim="800000"/>
            <a:headEnd/>
            <a:tailEnd/>
          </a:ln>
          <a:effectLst/>
        </p:spPr>
      </p:pic>
      <p:pic>
        <p:nvPicPr>
          <p:cNvPr id="17555459" name="Picture 3"/>
          <p:cNvPicPr>
            <a:picLocks noChangeAspect="1" noChangeArrowheads="1"/>
          </p:cNvPicPr>
          <p:nvPr/>
        </p:nvPicPr>
        <p:blipFill>
          <a:blip r:embed="rId3" cstate="print"/>
          <a:srcRect/>
          <a:stretch>
            <a:fillRect/>
          </a:stretch>
        </p:blipFill>
        <p:spPr bwMode="auto">
          <a:xfrm>
            <a:off x="4860032" y="3717032"/>
            <a:ext cx="3168352" cy="2261198"/>
          </a:xfrm>
          <a:prstGeom prst="rect">
            <a:avLst/>
          </a:prstGeom>
          <a:noFill/>
          <a:ln w="9525">
            <a:noFill/>
            <a:miter lim="800000"/>
            <a:headEnd/>
            <a:tailEnd/>
          </a:ln>
          <a:effectLst/>
        </p:spPr>
      </p:pic>
      <p:pic>
        <p:nvPicPr>
          <p:cNvPr id="6" name="Picture 3" descr="AACXXDY0"/>
          <p:cNvPicPr>
            <a:picLocks noChangeAspect="1" noChangeArrowheads="1"/>
          </p:cNvPicPr>
          <p:nvPr/>
        </p:nvPicPr>
        <p:blipFill>
          <a:blip r:embed="rId4" cstate="print"/>
          <a:srcRect/>
          <a:stretch>
            <a:fillRect/>
          </a:stretch>
        </p:blipFill>
        <p:spPr bwMode="auto">
          <a:xfrm>
            <a:off x="6012160" y="332656"/>
            <a:ext cx="2632230" cy="2996952"/>
          </a:xfrm>
          <a:prstGeom prst="rect">
            <a:avLst/>
          </a:prstGeom>
          <a:noFill/>
          <a:ln w="9525">
            <a:noFill/>
            <a:miter lim="800000"/>
            <a:headEnd/>
            <a:tailEnd/>
          </a:ln>
        </p:spPr>
      </p:pic>
      <p:sp>
        <p:nvSpPr>
          <p:cNvPr id="7" name="矩形 6"/>
          <p:cNvSpPr/>
          <p:nvPr/>
        </p:nvSpPr>
        <p:spPr>
          <a:xfrm>
            <a:off x="971600" y="5445224"/>
            <a:ext cx="2232248" cy="360040"/>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8" name="矩形 7"/>
          <p:cNvSpPr/>
          <p:nvPr/>
        </p:nvSpPr>
        <p:spPr>
          <a:xfrm>
            <a:off x="4932040" y="5445224"/>
            <a:ext cx="3672408" cy="360040"/>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5554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5554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寄存器的综合</a:t>
            </a:r>
            <a:endParaRPr lang="zh-CN" altLang="en-US" dirty="0"/>
          </a:p>
        </p:txBody>
      </p:sp>
      <p:sp>
        <p:nvSpPr>
          <p:cNvPr id="3" name="内容占位符 2"/>
          <p:cNvSpPr>
            <a:spLocks noGrp="1"/>
          </p:cNvSpPr>
          <p:nvPr>
            <p:ph idx="1"/>
          </p:nvPr>
        </p:nvSpPr>
        <p:spPr>
          <a:xfrm>
            <a:off x="467544" y="836712"/>
            <a:ext cx="8229600" cy="5328592"/>
          </a:xfrm>
        </p:spPr>
        <p:txBody>
          <a:bodyPr/>
          <a:lstStyle/>
          <a:p>
            <a:r>
              <a:rPr lang="zh-CN" altLang="en-US" dirty="0" smtClean="0"/>
              <a:t>注意阻塞赋值和非阻塞赋值的区别</a:t>
            </a:r>
            <a:endParaRPr lang="zh-CN" altLang="en-US" dirty="0"/>
          </a:p>
        </p:txBody>
      </p:sp>
      <p:pic>
        <p:nvPicPr>
          <p:cNvPr id="17556483" name="Picture 3"/>
          <p:cNvPicPr>
            <a:picLocks noChangeAspect="1" noChangeArrowheads="1"/>
          </p:cNvPicPr>
          <p:nvPr/>
        </p:nvPicPr>
        <p:blipFill>
          <a:blip r:embed="rId2" cstate="print"/>
          <a:srcRect/>
          <a:stretch>
            <a:fillRect/>
          </a:stretch>
        </p:blipFill>
        <p:spPr bwMode="auto">
          <a:xfrm>
            <a:off x="467544" y="1772816"/>
            <a:ext cx="3165475" cy="2978150"/>
          </a:xfrm>
          <a:prstGeom prst="rect">
            <a:avLst/>
          </a:prstGeom>
          <a:noFill/>
          <a:ln w="9525">
            <a:noFill/>
            <a:miter lim="800000"/>
            <a:headEnd/>
            <a:tailEnd/>
          </a:ln>
          <a:effectLst/>
        </p:spPr>
      </p:pic>
      <p:pic>
        <p:nvPicPr>
          <p:cNvPr id="17556485" name="Picture 5"/>
          <p:cNvPicPr>
            <a:picLocks noChangeAspect="1" noChangeArrowheads="1"/>
          </p:cNvPicPr>
          <p:nvPr/>
        </p:nvPicPr>
        <p:blipFill>
          <a:blip r:embed="rId3" cstate="print"/>
          <a:srcRect/>
          <a:stretch>
            <a:fillRect/>
          </a:stretch>
        </p:blipFill>
        <p:spPr bwMode="auto">
          <a:xfrm>
            <a:off x="5076056" y="1772816"/>
            <a:ext cx="3451225" cy="2978150"/>
          </a:xfrm>
          <a:prstGeom prst="rect">
            <a:avLst/>
          </a:prstGeom>
          <a:noFill/>
          <a:ln w="9525">
            <a:noFill/>
            <a:miter lim="800000"/>
            <a:headEnd/>
            <a:tailEnd/>
          </a:ln>
          <a:effectLst/>
        </p:spPr>
      </p:pic>
      <p:grpSp>
        <p:nvGrpSpPr>
          <p:cNvPr id="12" name="组合 11"/>
          <p:cNvGrpSpPr/>
          <p:nvPr/>
        </p:nvGrpSpPr>
        <p:grpSpPr>
          <a:xfrm>
            <a:off x="755576" y="4077072"/>
            <a:ext cx="1700510" cy="2415877"/>
            <a:chOff x="755576" y="4077072"/>
            <a:chExt cx="1700510" cy="2415877"/>
          </a:xfrm>
        </p:grpSpPr>
        <p:pic>
          <p:nvPicPr>
            <p:cNvPr id="17556486" name="Picture 6"/>
            <p:cNvPicPr>
              <a:picLocks noChangeAspect="1" noChangeArrowheads="1"/>
            </p:cNvPicPr>
            <p:nvPr/>
          </p:nvPicPr>
          <p:blipFill>
            <a:blip r:embed="rId4" cstate="print"/>
            <a:srcRect/>
            <a:stretch>
              <a:fillRect/>
            </a:stretch>
          </p:blipFill>
          <p:spPr bwMode="auto">
            <a:xfrm>
              <a:off x="755576" y="5085184"/>
              <a:ext cx="1700510" cy="1407765"/>
            </a:xfrm>
            <a:prstGeom prst="rect">
              <a:avLst/>
            </a:prstGeom>
            <a:noFill/>
            <a:ln w="9525">
              <a:noFill/>
              <a:miter lim="800000"/>
              <a:headEnd/>
              <a:tailEnd/>
            </a:ln>
            <a:effectLst/>
          </p:spPr>
        </p:pic>
        <p:sp>
          <p:nvSpPr>
            <p:cNvPr id="10" name="下箭头 9"/>
            <p:cNvSpPr/>
            <p:nvPr/>
          </p:nvSpPr>
          <p:spPr>
            <a:xfrm>
              <a:off x="1763688" y="4077072"/>
              <a:ext cx="432048" cy="93610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3" name="组合 12"/>
          <p:cNvGrpSpPr/>
          <p:nvPr/>
        </p:nvGrpSpPr>
        <p:grpSpPr>
          <a:xfrm>
            <a:off x="4355976" y="4077072"/>
            <a:ext cx="4248472" cy="2399123"/>
            <a:chOff x="4355976" y="4077072"/>
            <a:chExt cx="4248472" cy="2399123"/>
          </a:xfrm>
        </p:grpSpPr>
        <p:pic>
          <p:nvPicPr>
            <p:cNvPr id="8" name="Picture 3" descr="AACXXBB0"/>
            <p:cNvPicPr>
              <a:picLocks noChangeAspect="1" noChangeArrowheads="1"/>
            </p:cNvPicPr>
            <p:nvPr/>
          </p:nvPicPr>
          <p:blipFill>
            <a:blip r:embed="rId5" cstate="print"/>
            <a:srcRect/>
            <a:stretch>
              <a:fillRect/>
            </a:stretch>
          </p:blipFill>
          <p:spPr bwMode="auto">
            <a:xfrm>
              <a:off x="4355976" y="5260239"/>
              <a:ext cx="4248472" cy="1215956"/>
            </a:xfrm>
            <a:prstGeom prst="rect">
              <a:avLst/>
            </a:prstGeom>
            <a:noFill/>
            <a:ln w="9525">
              <a:noFill/>
              <a:miter lim="800000"/>
              <a:headEnd/>
              <a:tailEnd/>
            </a:ln>
          </p:spPr>
        </p:pic>
        <p:sp>
          <p:nvSpPr>
            <p:cNvPr id="11" name="下箭头 10"/>
            <p:cNvSpPr/>
            <p:nvPr/>
          </p:nvSpPr>
          <p:spPr>
            <a:xfrm>
              <a:off x="6660232" y="4077072"/>
              <a:ext cx="432048" cy="93610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4" name="矩形 13"/>
          <p:cNvSpPr/>
          <p:nvPr/>
        </p:nvSpPr>
        <p:spPr>
          <a:xfrm>
            <a:off x="1187624" y="2780928"/>
            <a:ext cx="2232248" cy="360040"/>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显式状态变量和隐式状态变量</a:t>
            </a:r>
            <a:endParaRPr lang="zh-CN" altLang="en-US" dirty="0"/>
          </a:p>
        </p:txBody>
      </p:sp>
      <p:sp>
        <p:nvSpPr>
          <p:cNvPr id="3" name="内容占位符 2"/>
          <p:cNvSpPr>
            <a:spLocks noGrp="1"/>
          </p:cNvSpPr>
          <p:nvPr>
            <p:ph idx="1"/>
          </p:nvPr>
        </p:nvSpPr>
        <p:spPr>
          <a:xfrm>
            <a:off x="518864" y="620688"/>
            <a:ext cx="8229600" cy="5328592"/>
          </a:xfrm>
        </p:spPr>
        <p:txBody>
          <a:bodyPr/>
          <a:lstStyle/>
          <a:p>
            <a:r>
              <a:rPr lang="zh-CN" altLang="en-US" sz="2000" dirty="0" smtClean="0"/>
              <a:t>有状态的</a:t>
            </a:r>
            <a:r>
              <a:rPr lang="en-US" altLang="zh-CN" sz="2000" dirty="0" smtClean="0"/>
              <a:t>Always</a:t>
            </a:r>
            <a:r>
              <a:rPr lang="zh-CN" altLang="en-US" sz="2000" dirty="0" smtClean="0"/>
              <a:t>块中的状态变量又分显式状态变量和隐式状态变量</a:t>
            </a:r>
            <a:endParaRPr lang="en-US" altLang="zh-CN" sz="2000" dirty="0" smtClean="0"/>
          </a:p>
          <a:p>
            <a:pPr lvl="1"/>
            <a:r>
              <a:rPr lang="zh-CN" altLang="en-US" sz="1800" dirty="0" smtClean="0"/>
              <a:t>显式状态变量：程序里使用</a:t>
            </a:r>
            <a:r>
              <a:rPr lang="en-US" altLang="zh-CN" sz="1800" dirty="0" err="1" smtClean="0"/>
              <a:t>Reg</a:t>
            </a:r>
            <a:r>
              <a:rPr lang="zh-CN" altLang="en-US" sz="1800" dirty="0" smtClean="0"/>
              <a:t>显式声明的状态变量</a:t>
            </a:r>
            <a:endParaRPr lang="en-US" altLang="zh-CN" sz="1800" dirty="0" smtClean="0"/>
          </a:p>
          <a:p>
            <a:pPr lvl="2"/>
            <a:r>
              <a:rPr lang="en-US" altLang="zh-CN" sz="1600" dirty="0" err="1" smtClean="0"/>
              <a:t>Reg</a:t>
            </a:r>
            <a:r>
              <a:rPr lang="en-US" altLang="zh-CN" sz="1600" dirty="0" smtClean="0"/>
              <a:t> </a:t>
            </a:r>
            <a:r>
              <a:rPr lang="zh-CN" altLang="en-US" sz="1600" dirty="0" smtClean="0"/>
              <a:t>变量不一定是状态变量</a:t>
            </a:r>
            <a:endParaRPr lang="en-US" altLang="zh-CN" sz="1600" dirty="0" smtClean="0"/>
          </a:p>
          <a:p>
            <a:pPr lvl="2"/>
            <a:r>
              <a:rPr lang="zh-CN" altLang="en-US" sz="1600" dirty="0" smtClean="0"/>
              <a:t>又可分为计算状态和枚举状态</a:t>
            </a:r>
            <a:endParaRPr lang="en-US" altLang="zh-CN" sz="1600" dirty="0" smtClean="0"/>
          </a:p>
          <a:p>
            <a:pPr lvl="1"/>
            <a:r>
              <a:rPr lang="zh-CN" altLang="en-US" sz="1800" dirty="0" smtClean="0"/>
              <a:t>隐式状态变量：程序没有显示定义，但根据执行语义，隐式推导出控制</a:t>
            </a:r>
            <a:r>
              <a:rPr lang="en-US" altLang="zh-CN" sz="1800" dirty="0" smtClean="0"/>
              <a:t>Always</a:t>
            </a:r>
            <a:r>
              <a:rPr lang="zh-CN" altLang="en-US" sz="1800" dirty="0" smtClean="0"/>
              <a:t>块执行的状态变量，在同步时序逻辑里主要是隐含的控制变量。</a:t>
            </a:r>
            <a:endParaRPr lang="en-US" altLang="zh-CN" sz="1800" dirty="0" smtClean="0"/>
          </a:p>
          <a:p>
            <a:pPr lvl="2"/>
            <a:r>
              <a:rPr lang="zh-CN" altLang="en-US" sz="1600" dirty="0" smtClean="0"/>
              <a:t>具有隐形状态变量的综合依赖于综合工具和</a:t>
            </a:r>
            <a:r>
              <a:rPr lang="en-US" altLang="zh-CN" sz="1600" dirty="0" smtClean="0"/>
              <a:t>Code Style</a:t>
            </a:r>
          </a:p>
          <a:p>
            <a:endParaRPr lang="zh-CN" altLang="en-US" sz="2000" dirty="0"/>
          </a:p>
        </p:txBody>
      </p:sp>
      <p:pic>
        <p:nvPicPr>
          <p:cNvPr id="17550339" name="Picture 3"/>
          <p:cNvPicPr>
            <a:picLocks noChangeAspect="1" noChangeArrowheads="1"/>
          </p:cNvPicPr>
          <p:nvPr/>
        </p:nvPicPr>
        <p:blipFill>
          <a:blip r:embed="rId2" cstate="print"/>
          <a:srcRect/>
          <a:stretch>
            <a:fillRect/>
          </a:stretch>
        </p:blipFill>
        <p:spPr bwMode="auto">
          <a:xfrm>
            <a:off x="1043608" y="2924944"/>
            <a:ext cx="6768752" cy="35449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980728"/>
            <a:ext cx="5698976" cy="5328592"/>
          </a:xfrm>
        </p:spPr>
        <p:txBody>
          <a:bodyPr/>
          <a:lstStyle/>
          <a:p>
            <a:r>
              <a:rPr lang="zh-CN" altLang="en-US" sz="2000" dirty="0" smtClean="0"/>
              <a:t>隐式状态变量：</a:t>
            </a:r>
            <a:endParaRPr lang="en-US" altLang="zh-CN" sz="2000" dirty="0" smtClean="0"/>
          </a:p>
          <a:p>
            <a:pPr lvl="1"/>
            <a:r>
              <a:rPr lang="zh-CN" altLang="en-US" sz="1800" dirty="0" smtClean="0"/>
              <a:t>没有显示定义，由语义推断</a:t>
            </a:r>
            <a:endParaRPr lang="en-US" altLang="zh-CN" sz="1600" dirty="0" smtClean="0"/>
          </a:p>
          <a:p>
            <a:pPr lvl="1"/>
            <a:r>
              <a:rPr lang="zh-CN" altLang="en-US" sz="1800" dirty="0" smtClean="0"/>
              <a:t>一般由</a:t>
            </a:r>
            <a:r>
              <a:rPr lang="en-US" altLang="zh-CN" sz="1800" dirty="0" smtClean="0"/>
              <a:t>@</a:t>
            </a:r>
            <a:r>
              <a:rPr lang="zh-CN" altLang="en-US" sz="1800" dirty="0" smtClean="0"/>
              <a:t>（</a:t>
            </a:r>
            <a:r>
              <a:rPr lang="en-US" altLang="zh-CN" sz="1800" dirty="0" smtClean="0"/>
              <a:t>clock</a:t>
            </a:r>
            <a:r>
              <a:rPr lang="zh-CN" altLang="en-US" sz="1800" dirty="0" smtClean="0"/>
              <a:t>）方式定义，也叫定时控制，定义电路在多个周期上的行为。</a:t>
            </a:r>
            <a:endParaRPr lang="en-US" altLang="zh-CN" sz="1800" dirty="0" smtClean="0"/>
          </a:p>
          <a:p>
            <a:pPr lvl="1"/>
            <a:r>
              <a:rPr lang="zh-CN" altLang="en-US" sz="1800" dirty="0" smtClean="0"/>
              <a:t>目前拥有隐形状态变量的代码基本不可以综合</a:t>
            </a:r>
            <a:endParaRPr lang="en-US" altLang="zh-CN" sz="1800" dirty="0" smtClean="0"/>
          </a:p>
          <a:p>
            <a:pPr lvl="1"/>
            <a:r>
              <a:rPr lang="zh-CN" altLang="en-US" sz="1800" dirty="0" smtClean="0"/>
              <a:t>仿真</a:t>
            </a:r>
            <a:r>
              <a:rPr lang="en-US" altLang="zh-CN" sz="1800" dirty="0" smtClean="0"/>
              <a:t>/</a:t>
            </a:r>
            <a:r>
              <a:rPr lang="zh-CN" altLang="en-US" sz="1800" dirty="0" smtClean="0"/>
              <a:t>验证中行为建模中常用方法</a:t>
            </a:r>
            <a:endParaRPr lang="en-US" altLang="zh-CN" sz="1800" dirty="0" smtClean="0"/>
          </a:p>
          <a:p>
            <a:pPr lvl="2"/>
            <a:r>
              <a:rPr lang="zh-CN" altLang="en-US" sz="1600" dirty="0" smtClean="0"/>
              <a:t>行为由</a:t>
            </a:r>
            <a:r>
              <a:rPr lang="en-US" altLang="zh-CN" sz="1600" dirty="0" smtClean="0"/>
              <a:t>Clock</a:t>
            </a:r>
            <a:r>
              <a:rPr lang="zh-CN" altLang="en-US" sz="1600" dirty="0" smtClean="0"/>
              <a:t>相关的抽象控制流控制，忽略实现细节</a:t>
            </a:r>
            <a:endParaRPr lang="en-US" altLang="zh-CN" sz="1600" dirty="0" smtClean="0"/>
          </a:p>
          <a:p>
            <a:pPr lvl="1"/>
            <a:r>
              <a:rPr lang="zh-CN" altLang="en-US" sz="1800" dirty="0" smtClean="0"/>
              <a:t>用于控制过程中的执行步，实现控制流</a:t>
            </a:r>
            <a:endParaRPr lang="en-US" altLang="zh-CN" sz="1800" dirty="0" smtClean="0"/>
          </a:p>
          <a:p>
            <a:pPr lvl="2"/>
            <a:r>
              <a:rPr lang="zh-CN" altLang="en-US" sz="1600" dirty="0" smtClean="0"/>
              <a:t>在可实现结构中可能是</a:t>
            </a:r>
            <a:r>
              <a:rPr lang="en-US" altLang="zh-CN" sz="1600" dirty="0" smtClean="0"/>
              <a:t>FSM</a:t>
            </a:r>
            <a:r>
              <a:rPr lang="zh-CN" altLang="en-US" sz="1600" dirty="0" smtClean="0"/>
              <a:t>中的状态变量或更复杂的可编程控制结构中的状态变量</a:t>
            </a:r>
            <a:endParaRPr lang="en-US" altLang="zh-CN" sz="1600" dirty="0" smtClean="0"/>
          </a:p>
          <a:p>
            <a:pPr lvl="2"/>
            <a:r>
              <a:rPr lang="zh-CN" altLang="en-US" sz="1600" dirty="0" smtClean="0"/>
              <a:t>控制流的综合涉及到部分“高级”综合技术，</a:t>
            </a:r>
            <a:endParaRPr lang="en-US" altLang="zh-CN" sz="1600" dirty="0" smtClean="0"/>
          </a:p>
          <a:p>
            <a:pPr lvl="3"/>
            <a:r>
              <a:rPr lang="zh-CN" altLang="en-US" sz="1400" dirty="0" smtClean="0"/>
              <a:t>逻辑综合工具一般处理电路在单个周期内的行为，且状态转换完全由设计者提供，可综合</a:t>
            </a:r>
            <a:r>
              <a:rPr lang="en-US" altLang="zh-CN" sz="1400" dirty="0" smtClean="0"/>
              <a:t>RTL</a:t>
            </a:r>
            <a:r>
              <a:rPr lang="zh-CN" altLang="en-US" sz="1400" dirty="0" smtClean="0"/>
              <a:t>代码的代码符合这种规范。</a:t>
            </a:r>
            <a:endParaRPr lang="en-US" altLang="zh-CN" sz="1400" dirty="0" smtClean="0"/>
          </a:p>
          <a:p>
            <a:pPr lvl="3"/>
            <a:r>
              <a:rPr lang="zh-CN" altLang="en-US" sz="1400" dirty="0" smtClean="0"/>
              <a:t>多周期的行为的综合属于“高级综合”的范畴，需要自动推导出在“定时后”的控制</a:t>
            </a:r>
            <a:r>
              <a:rPr lang="en-US" altLang="zh-CN" sz="1400" dirty="0" smtClean="0"/>
              <a:t>FSM</a:t>
            </a:r>
            <a:r>
              <a:rPr lang="zh-CN" altLang="en-US" sz="1400" dirty="0" smtClean="0"/>
              <a:t>。</a:t>
            </a:r>
            <a:endParaRPr lang="en-US" altLang="zh-CN" sz="1400" dirty="0" smtClean="0"/>
          </a:p>
          <a:p>
            <a:pPr lvl="3"/>
            <a:r>
              <a:rPr lang="zh-CN" altLang="en-US" sz="1400" dirty="0" smtClean="0"/>
              <a:t>一些逻辑综合工具可以处理一些简单的隐形变量。</a:t>
            </a:r>
            <a:endParaRPr lang="en-US" altLang="zh-CN" sz="1600" dirty="0" smtClean="0"/>
          </a:p>
          <a:p>
            <a:pPr lvl="1"/>
            <a:r>
              <a:rPr lang="zh-CN" altLang="en-US" dirty="0" smtClean="0">
                <a:solidFill>
                  <a:schemeClr val="bg1">
                    <a:lumMod val="85000"/>
                  </a:schemeClr>
                </a:solidFill>
              </a:rPr>
              <a:t>有高级综合工具使用时是推荐的建模方法</a:t>
            </a:r>
            <a:endParaRPr lang="en-US" altLang="zh-CN" dirty="0" smtClean="0">
              <a:solidFill>
                <a:schemeClr val="bg1">
                  <a:lumMod val="85000"/>
                </a:schemeClr>
              </a:solidFill>
            </a:endParaRPr>
          </a:p>
        </p:txBody>
      </p:sp>
      <p:pic>
        <p:nvPicPr>
          <p:cNvPr id="17698819" name="Picture 3"/>
          <p:cNvPicPr>
            <a:picLocks noChangeAspect="1" noChangeArrowheads="1"/>
          </p:cNvPicPr>
          <p:nvPr/>
        </p:nvPicPr>
        <p:blipFill>
          <a:blip r:embed="rId2" cstate="print"/>
          <a:srcRect/>
          <a:stretch>
            <a:fillRect/>
          </a:stretch>
        </p:blipFill>
        <p:spPr bwMode="auto">
          <a:xfrm>
            <a:off x="6372200" y="1196752"/>
            <a:ext cx="2376264" cy="2780135"/>
          </a:xfrm>
          <a:prstGeom prst="rect">
            <a:avLst/>
          </a:prstGeom>
          <a:noFill/>
          <a:ln w="9525">
            <a:noFill/>
            <a:miter lim="800000"/>
            <a:headEnd/>
            <a:tailEnd/>
          </a:ln>
          <a:effectLst/>
        </p:spPr>
      </p:pic>
      <p:sp>
        <p:nvSpPr>
          <p:cNvPr id="6" name="矩形 5"/>
          <p:cNvSpPr/>
          <p:nvPr/>
        </p:nvSpPr>
        <p:spPr>
          <a:xfrm>
            <a:off x="5724128" y="2276872"/>
            <a:ext cx="3240360" cy="432048"/>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7" name="矩形 6"/>
          <p:cNvSpPr/>
          <p:nvPr/>
        </p:nvSpPr>
        <p:spPr>
          <a:xfrm>
            <a:off x="971600" y="2636912"/>
            <a:ext cx="5328592" cy="576064"/>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8" name="TextBox 7"/>
          <p:cNvSpPr txBox="1"/>
          <p:nvPr/>
        </p:nvSpPr>
        <p:spPr>
          <a:xfrm>
            <a:off x="5831632" y="3933056"/>
            <a:ext cx="3312368" cy="646331"/>
          </a:xfrm>
          <a:prstGeom prst="rect">
            <a:avLst/>
          </a:prstGeom>
          <a:noFill/>
        </p:spPr>
        <p:txBody>
          <a:bodyPr wrap="square" rtlCol="0">
            <a:spAutoFit/>
          </a:bodyPr>
          <a:lstStyle/>
          <a:p>
            <a:r>
              <a:rPr lang="zh-CN" altLang="en-US" dirty="0" smtClean="0">
                <a:solidFill>
                  <a:srgbClr val="FF0000"/>
                </a:solidFill>
              </a:rPr>
              <a:t>高效理想的设计方法，在仿真</a:t>
            </a:r>
            <a:r>
              <a:rPr lang="en-US" altLang="zh-CN" dirty="0" smtClean="0">
                <a:solidFill>
                  <a:srgbClr val="FF0000"/>
                </a:solidFill>
              </a:rPr>
              <a:t>/</a:t>
            </a:r>
            <a:r>
              <a:rPr lang="zh-CN" altLang="en-US" dirty="0" smtClean="0">
                <a:solidFill>
                  <a:srgbClr val="FF0000"/>
                </a:solidFill>
              </a:rPr>
              <a:t>验证时常用。</a:t>
            </a:r>
            <a:endParaRPr lang="en-US" altLang="zh-CN" dirty="0" smtClean="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FSM</a:t>
            </a:r>
            <a:r>
              <a:rPr lang="zh-CN" altLang="en-US" dirty="0" smtClean="0"/>
              <a:t>的设计和综合</a:t>
            </a:r>
            <a:endParaRPr lang="zh-CN" altLang="en-US" dirty="0"/>
          </a:p>
        </p:txBody>
      </p:sp>
      <p:sp>
        <p:nvSpPr>
          <p:cNvPr id="3" name="内容占位符 2"/>
          <p:cNvSpPr>
            <a:spLocks noGrp="1"/>
          </p:cNvSpPr>
          <p:nvPr>
            <p:ph idx="1"/>
          </p:nvPr>
        </p:nvSpPr>
        <p:spPr>
          <a:xfrm>
            <a:off x="539552" y="836712"/>
            <a:ext cx="8229600" cy="5328592"/>
          </a:xfrm>
        </p:spPr>
        <p:txBody>
          <a:bodyPr/>
          <a:lstStyle/>
          <a:p>
            <a:r>
              <a:rPr lang="zh-CN" altLang="en-US" sz="1800" dirty="0" smtClean="0"/>
              <a:t>使用显式状态变量的声明方法设计出的</a:t>
            </a:r>
            <a:r>
              <a:rPr lang="en-US" altLang="zh-CN" sz="1800" dirty="0" smtClean="0"/>
              <a:t>FSM</a:t>
            </a:r>
            <a:r>
              <a:rPr lang="zh-CN" altLang="en-US" sz="1800" dirty="0" smtClean="0"/>
              <a:t>可称为 “显式”</a:t>
            </a:r>
            <a:r>
              <a:rPr lang="en-US" altLang="zh-CN" sz="1800" dirty="0" smtClean="0"/>
              <a:t>FSM</a:t>
            </a:r>
            <a:r>
              <a:rPr lang="zh-CN" altLang="en-US" sz="1800" dirty="0" smtClean="0"/>
              <a:t>，可移植的可综合</a:t>
            </a:r>
            <a:r>
              <a:rPr lang="en-US" altLang="zh-CN" sz="1800" dirty="0" smtClean="0"/>
              <a:t>FSM</a:t>
            </a:r>
            <a:r>
              <a:rPr lang="zh-CN" altLang="en-US" sz="1800" dirty="0" smtClean="0"/>
              <a:t>设计的主要方法，需要主动设计，并手动的描述状态的转换。</a:t>
            </a:r>
            <a:endParaRPr lang="en-US" altLang="zh-CN" sz="1800" dirty="0" smtClean="0"/>
          </a:p>
          <a:p>
            <a:r>
              <a:rPr lang="zh-CN" altLang="en-US" sz="1800" dirty="0" smtClean="0"/>
              <a:t>使用隐式显式状态变量，由综合工具的推导出来的状态机可称为“隐式”状态机。不需要主动设计，也不需要手动描述状态转换，依赖于综合工具</a:t>
            </a:r>
            <a:endParaRPr lang="en-US" altLang="zh-CN" sz="1800" dirty="0" smtClean="0"/>
          </a:p>
          <a:p>
            <a:r>
              <a:rPr lang="zh-CN" altLang="en-US" sz="1800" dirty="0" smtClean="0"/>
              <a:t>“显式”状态机描述时最常见的有三种描述方式：</a:t>
            </a:r>
          </a:p>
          <a:p>
            <a:pPr lvl="1"/>
            <a:r>
              <a:rPr lang="zh-CN" altLang="en-US" sz="1600" dirty="0" smtClean="0"/>
              <a:t>一段式：极度不推荐</a:t>
            </a:r>
            <a:endParaRPr lang="en-US" altLang="zh-CN" sz="1600" dirty="0" smtClean="0"/>
          </a:p>
          <a:p>
            <a:pPr lvl="2"/>
            <a:r>
              <a:rPr lang="zh-CN" altLang="en-US" sz="1400" dirty="0" smtClean="0"/>
              <a:t>整个状态机写到一个</a:t>
            </a:r>
            <a:r>
              <a:rPr lang="en-US" altLang="zh-CN" sz="1400" dirty="0" smtClean="0"/>
              <a:t>always</a:t>
            </a:r>
            <a:r>
              <a:rPr lang="zh-CN" altLang="en-US" sz="1400" dirty="0" smtClean="0"/>
              <a:t>模块里面</a:t>
            </a:r>
            <a:r>
              <a:rPr lang="en-US" altLang="zh-CN" sz="1400" dirty="0" smtClean="0"/>
              <a:t>,</a:t>
            </a:r>
            <a:r>
              <a:rPr lang="zh-CN" altLang="en-US" sz="1400" dirty="0" smtClean="0"/>
              <a:t>在该模块中既描述状态转移</a:t>
            </a:r>
            <a:r>
              <a:rPr lang="en-US" altLang="zh-CN" sz="1400" dirty="0" smtClean="0"/>
              <a:t>,</a:t>
            </a:r>
            <a:r>
              <a:rPr lang="zh-CN" altLang="en-US" sz="1400" dirty="0" smtClean="0"/>
              <a:t>又描述状态的输入和输出，</a:t>
            </a:r>
            <a:endParaRPr lang="en-US" altLang="zh-CN" sz="1400" dirty="0" smtClean="0"/>
          </a:p>
          <a:p>
            <a:pPr lvl="1"/>
            <a:r>
              <a:rPr lang="zh-CN" altLang="en-US" sz="1600" dirty="0" smtClean="0"/>
              <a:t>两段式：推荐</a:t>
            </a:r>
            <a:endParaRPr lang="en-US" altLang="zh-CN" sz="1600" dirty="0" smtClean="0"/>
          </a:p>
          <a:p>
            <a:pPr lvl="2"/>
            <a:r>
              <a:rPr lang="zh-CN" altLang="en-US" sz="1400" dirty="0" smtClean="0"/>
              <a:t>写为两个</a:t>
            </a:r>
            <a:r>
              <a:rPr lang="en-US" altLang="zh-CN" sz="1400" dirty="0" smtClean="0"/>
              <a:t>always</a:t>
            </a:r>
            <a:r>
              <a:rPr lang="zh-CN" altLang="en-US" sz="1400" dirty="0" smtClean="0"/>
              <a:t>语句，即把时序部分和组合部分分开写；</a:t>
            </a:r>
            <a:endParaRPr lang="en-US" altLang="zh-CN" sz="1400" dirty="0" smtClean="0"/>
          </a:p>
          <a:p>
            <a:pPr lvl="2"/>
            <a:r>
              <a:rPr lang="zh-CN" altLang="en-US" sz="1400" dirty="0" smtClean="0"/>
              <a:t>同步时序的</a:t>
            </a:r>
            <a:r>
              <a:rPr lang="en-US" altLang="zh-CN" sz="1400" dirty="0" smtClean="0"/>
              <a:t>Always</a:t>
            </a:r>
            <a:r>
              <a:rPr lang="zh-CN" altLang="en-US" sz="1400" dirty="0" smtClean="0"/>
              <a:t>块描述状态变量的状态转换过程且越简单越好，表示记忆原件在</a:t>
            </a:r>
            <a:r>
              <a:rPr lang="en-US" altLang="zh-CN" sz="1400" dirty="0" smtClean="0"/>
              <a:t>Clock</a:t>
            </a:r>
            <a:r>
              <a:rPr lang="zh-CN" altLang="en-US" sz="1400" dirty="0" smtClean="0"/>
              <a:t>的控制下的记忆原件输入和输出的关系就足够了，用非阻塞赋值，</a:t>
            </a:r>
            <a:endParaRPr lang="en-US" altLang="zh-CN" sz="1400" dirty="0" smtClean="0"/>
          </a:p>
          <a:p>
            <a:pPr lvl="2"/>
            <a:r>
              <a:rPr lang="zh-CN" altLang="en-US" sz="1400" dirty="0" smtClean="0"/>
              <a:t>另一个</a:t>
            </a:r>
            <a:r>
              <a:rPr lang="en-US" altLang="zh-CN" sz="1400" dirty="0" smtClean="0"/>
              <a:t>Always</a:t>
            </a:r>
            <a:r>
              <a:rPr lang="zh-CN" altLang="en-US" sz="1400" dirty="0" smtClean="0"/>
              <a:t>模块描述组合逻辑，基于当前状态和输入给出下一状态以及输出，对输出要“穷举”，避免成为“有状态”的</a:t>
            </a:r>
            <a:r>
              <a:rPr lang="en-US" altLang="zh-CN" sz="1400" dirty="0" smtClean="0"/>
              <a:t>Always</a:t>
            </a:r>
            <a:r>
              <a:rPr lang="zh-CN" altLang="en-US" sz="1400" dirty="0" smtClean="0"/>
              <a:t>块。</a:t>
            </a:r>
            <a:endParaRPr lang="en-US" altLang="zh-CN" sz="1400" dirty="0" smtClean="0"/>
          </a:p>
          <a:p>
            <a:pPr lvl="1"/>
            <a:r>
              <a:rPr lang="zh-CN" altLang="en-US" sz="1600" dirty="0" smtClean="0"/>
              <a:t>三段式：推荐</a:t>
            </a:r>
            <a:endParaRPr lang="en-US" altLang="zh-CN" sz="1600" dirty="0" smtClean="0"/>
          </a:p>
          <a:p>
            <a:pPr lvl="2"/>
            <a:r>
              <a:rPr lang="zh-CN" altLang="en-US" sz="1400" dirty="0" smtClean="0"/>
              <a:t>在两段式基础上</a:t>
            </a:r>
            <a:r>
              <a:rPr lang="en-US" altLang="zh-CN" sz="1400" dirty="0" smtClean="0"/>
              <a:t>,</a:t>
            </a:r>
            <a:r>
              <a:rPr lang="zh-CN" altLang="en-US" sz="1400" dirty="0" smtClean="0"/>
              <a:t>将组合部分中的判断状态转移条件和输出产生的部分再分开写。也是组合逻辑</a:t>
            </a:r>
          </a:p>
          <a:p>
            <a:pPr lvl="2"/>
            <a:endParaRPr lang="en-US" altLang="zh-CN" sz="1400" dirty="0" smtClean="0"/>
          </a:p>
        </p:txBody>
      </p:sp>
      <p:pic>
        <p:nvPicPr>
          <p:cNvPr id="17699842" name="Picture 2"/>
          <p:cNvPicPr>
            <a:picLocks noChangeAspect="1" noChangeArrowheads="1"/>
          </p:cNvPicPr>
          <p:nvPr/>
        </p:nvPicPr>
        <p:blipFill>
          <a:blip r:embed="rId2" cstate="print"/>
          <a:srcRect/>
          <a:stretch>
            <a:fillRect/>
          </a:stretch>
        </p:blipFill>
        <p:spPr bwMode="auto">
          <a:xfrm>
            <a:off x="5652120" y="5013176"/>
            <a:ext cx="2952328" cy="148255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00867" name="Picture 3"/>
          <p:cNvPicPr>
            <a:picLocks noChangeAspect="1" noChangeArrowheads="1"/>
          </p:cNvPicPr>
          <p:nvPr/>
        </p:nvPicPr>
        <p:blipFill>
          <a:blip r:embed="rId2" cstate="print"/>
          <a:srcRect/>
          <a:stretch>
            <a:fillRect/>
          </a:stretch>
        </p:blipFill>
        <p:spPr bwMode="auto">
          <a:xfrm>
            <a:off x="611560" y="908720"/>
            <a:ext cx="7347594" cy="5422280"/>
          </a:xfrm>
          <a:prstGeom prst="rect">
            <a:avLst/>
          </a:prstGeom>
          <a:noFill/>
          <a:ln w="9525">
            <a:noFill/>
            <a:miter lim="800000"/>
            <a:headEnd/>
            <a:tailEnd/>
          </a:ln>
          <a:effectLst/>
        </p:spPr>
      </p:pic>
      <p:sp>
        <p:nvSpPr>
          <p:cNvPr id="2" name="标题 1"/>
          <p:cNvSpPr>
            <a:spLocks noGrp="1"/>
          </p:cNvSpPr>
          <p:nvPr>
            <p:ph type="title"/>
          </p:nvPr>
        </p:nvSpPr>
        <p:spPr/>
        <p:txBody>
          <a:bodyPr/>
          <a:lstStyle/>
          <a:p>
            <a:r>
              <a:rPr lang="en-US" altLang="zh-CN" dirty="0" smtClean="0"/>
              <a:t>FSM</a:t>
            </a:r>
            <a:r>
              <a:rPr lang="zh-CN" altLang="en-US" dirty="0" smtClean="0"/>
              <a:t>的设计举例和代码风格</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6" name="矩形 5"/>
          <p:cNvSpPr/>
          <p:nvPr/>
        </p:nvSpPr>
        <p:spPr>
          <a:xfrm>
            <a:off x="755576" y="3140968"/>
            <a:ext cx="4248472" cy="432048"/>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7" name="矩形 6"/>
          <p:cNvSpPr/>
          <p:nvPr/>
        </p:nvSpPr>
        <p:spPr>
          <a:xfrm>
            <a:off x="683568" y="3717032"/>
            <a:ext cx="6912768" cy="2232248"/>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8" name="下箭头 7"/>
          <p:cNvSpPr/>
          <p:nvPr/>
        </p:nvSpPr>
        <p:spPr>
          <a:xfrm rot="2969702">
            <a:off x="1467794" y="2637120"/>
            <a:ext cx="432048" cy="93610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下箭头 8"/>
          <p:cNvSpPr/>
          <p:nvPr/>
        </p:nvSpPr>
        <p:spPr>
          <a:xfrm rot="2969702">
            <a:off x="5212209" y="3501216"/>
            <a:ext cx="432048" cy="93610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下箭头 10"/>
          <p:cNvSpPr/>
          <p:nvPr/>
        </p:nvSpPr>
        <p:spPr>
          <a:xfrm rot="2969702">
            <a:off x="2259882" y="4797360"/>
            <a:ext cx="432048" cy="93610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下箭头 11"/>
          <p:cNvSpPr/>
          <p:nvPr/>
        </p:nvSpPr>
        <p:spPr>
          <a:xfrm rot="2969702">
            <a:off x="1827834" y="3213184"/>
            <a:ext cx="432048" cy="93610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TextBox 12"/>
          <p:cNvSpPr txBox="1"/>
          <p:nvPr/>
        </p:nvSpPr>
        <p:spPr>
          <a:xfrm>
            <a:off x="4499992" y="1196752"/>
            <a:ext cx="4176464" cy="2031325"/>
          </a:xfrm>
          <a:prstGeom prst="rect">
            <a:avLst/>
          </a:prstGeom>
          <a:noFill/>
        </p:spPr>
        <p:txBody>
          <a:bodyPr wrap="square" rtlCol="0">
            <a:spAutoFit/>
          </a:bodyPr>
          <a:lstStyle/>
          <a:p>
            <a:r>
              <a:rPr lang="zh-CN" altLang="en-US" dirty="0" smtClean="0"/>
              <a:t>注意代码的的以下特点：</a:t>
            </a:r>
            <a:endParaRPr lang="en-US" altLang="zh-CN" dirty="0" smtClean="0"/>
          </a:p>
          <a:p>
            <a:r>
              <a:rPr lang="en-US" altLang="zh-CN" dirty="0" smtClean="0"/>
              <a:t>1</a:t>
            </a:r>
            <a:r>
              <a:rPr lang="zh-CN" altLang="en-US" dirty="0" smtClean="0"/>
              <a:t>。复位</a:t>
            </a:r>
            <a:endParaRPr lang="en-US" altLang="zh-CN" dirty="0" smtClean="0"/>
          </a:p>
          <a:p>
            <a:r>
              <a:rPr lang="en-US" altLang="zh-CN" dirty="0" smtClean="0"/>
              <a:t>2</a:t>
            </a:r>
            <a:r>
              <a:rPr lang="zh-CN" altLang="en-US" dirty="0" smtClean="0"/>
              <a:t>。两段式</a:t>
            </a:r>
            <a:endParaRPr lang="en-US" altLang="zh-CN" dirty="0" smtClean="0"/>
          </a:p>
          <a:p>
            <a:r>
              <a:rPr lang="en-US" altLang="zh-CN" dirty="0" smtClean="0"/>
              <a:t>3</a:t>
            </a:r>
            <a:r>
              <a:rPr lang="zh-CN" altLang="en-US" dirty="0" smtClean="0"/>
              <a:t>。完整的</a:t>
            </a:r>
            <a:r>
              <a:rPr lang="en-US" altLang="zh-CN" dirty="0" smtClean="0"/>
              <a:t>Case</a:t>
            </a:r>
          </a:p>
          <a:p>
            <a:r>
              <a:rPr lang="en-US" altLang="zh-CN" dirty="0" smtClean="0"/>
              <a:t>4</a:t>
            </a:r>
            <a:r>
              <a:rPr lang="zh-CN" altLang="en-US" dirty="0" smtClean="0"/>
              <a:t>。完整的敏感表</a:t>
            </a:r>
            <a:endParaRPr lang="en-US" altLang="zh-CN" dirty="0" smtClean="0"/>
          </a:p>
          <a:p>
            <a:r>
              <a:rPr lang="en-US" altLang="zh-CN" dirty="0" smtClean="0"/>
              <a:t>5</a:t>
            </a:r>
            <a:r>
              <a:rPr lang="zh-CN" altLang="en-US" dirty="0" smtClean="0"/>
              <a:t>。在任何路径上，输出都有赋值操作</a:t>
            </a:r>
            <a:endParaRPr lang="en-US" altLang="zh-CN" dirty="0" smtClean="0"/>
          </a:p>
          <a:p>
            <a:r>
              <a:rPr lang="en-US" altLang="zh-CN" dirty="0" smtClean="0"/>
              <a:t>6</a:t>
            </a:r>
            <a:r>
              <a:rPr lang="zh-CN" altLang="en-US" dirty="0" smtClean="0"/>
              <a:t>。显式给出下一状态</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P spid="11" grpId="0" animBg="1"/>
      <p:bldP spid="11" grpId="1" animBg="1"/>
      <p:bldP spid="12" grpId="0" animBg="1"/>
      <p:bldP spid="12"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隐式状态机</a:t>
            </a:r>
            <a:endParaRPr lang="zh-CN" altLang="en-US" dirty="0"/>
          </a:p>
        </p:txBody>
      </p:sp>
      <p:sp>
        <p:nvSpPr>
          <p:cNvPr id="3" name="内容占位符 2"/>
          <p:cNvSpPr>
            <a:spLocks noGrp="1"/>
          </p:cNvSpPr>
          <p:nvPr>
            <p:ph idx="1"/>
          </p:nvPr>
        </p:nvSpPr>
        <p:spPr>
          <a:xfrm>
            <a:off x="457200" y="980728"/>
            <a:ext cx="3682752" cy="5328592"/>
          </a:xfrm>
        </p:spPr>
        <p:txBody>
          <a:bodyPr/>
          <a:lstStyle/>
          <a:p>
            <a:r>
              <a:rPr lang="zh-CN" altLang="en-US" sz="1800" dirty="0" smtClean="0"/>
              <a:t>隐式状态机的例子</a:t>
            </a:r>
            <a:endParaRPr lang="en-US" altLang="zh-CN" sz="1800" dirty="0" smtClean="0"/>
          </a:p>
          <a:p>
            <a:pPr lvl="1"/>
            <a:r>
              <a:rPr lang="zh-CN" altLang="en-US" sz="1600" dirty="0" smtClean="0"/>
              <a:t>多</a:t>
            </a:r>
            <a:r>
              <a:rPr lang="en-US" altLang="zh-CN" sz="1600" dirty="0" smtClean="0"/>
              <a:t>@</a:t>
            </a:r>
            <a:r>
              <a:rPr lang="zh-CN" altLang="en-US" sz="1600" dirty="0" smtClean="0"/>
              <a:t>（</a:t>
            </a:r>
            <a:r>
              <a:rPr lang="en-US" altLang="zh-CN" sz="1600" dirty="0" smtClean="0"/>
              <a:t>Clock</a:t>
            </a:r>
            <a:r>
              <a:rPr lang="zh-CN" altLang="en-US" sz="1600" dirty="0" smtClean="0"/>
              <a:t>）的语义引入隐式状态变量，用于控制</a:t>
            </a:r>
            <a:r>
              <a:rPr lang="en-US" altLang="zh-CN" sz="1600" dirty="0" smtClean="0"/>
              <a:t>Always</a:t>
            </a:r>
            <a:r>
              <a:rPr lang="zh-CN" altLang="en-US" sz="1600" dirty="0" smtClean="0"/>
              <a:t>块的执行</a:t>
            </a:r>
            <a:endParaRPr lang="en-US" altLang="zh-CN" sz="1600" dirty="0" smtClean="0"/>
          </a:p>
          <a:p>
            <a:pPr lvl="1"/>
            <a:r>
              <a:rPr lang="zh-CN" altLang="en-US" sz="1600" dirty="0" smtClean="0"/>
              <a:t>需要推导隐式状态机</a:t>
            </a:r>
            <a:endParaRPr lang="en-US" altLang="zh-CN" sz="1600" dirty="0" smtClean="0"/>
          </a:p>
          <a:p>
            <a:pPr lvl="1"/>
            <a:r>
              <a:rPr lang="zh-CN" altLang="en-US" sz="1600" dirty="0" smtClean="0"/>
              <a:t>隐式状态机通常隐藏在数据通路的行为描述中</a:t>
            </a:r>
            <a:endParaRPr lang="en-US" altLang="zh-CN" sz="1600" dirty="0" smtClean="0"/>
          </a:p>
          <a:p>
            <a:pPr lvl="1"/>
            <a:r>
              <a:rPr lang="zh-CN" altLang="en-US" sz="1600" dirty="0" smtClean="0"/>
              <a:t>手动设计时可用数据通路</a:t>
            </a:r>
            <a:r>
              <a:rPr lang="en-US" altLang="zh-CN" sz="1600" dirty="0" smtClean="0"/>
              <a:t>/</a:t>
            </a:r>
            <a:r>
              <a:rPr lang="zh-CN" altLang="en-US" sz="1600" dirty="0" smtClean="0"/>
              <a:t>控制通路的设计方法，由隐式状态机提供控制。</a:t>
            </a:r>
            <a:endParaRPr lang="zh-CN" altLang="en-US" sz="1600" dirty="0"/>
          </a:p>
        </p:txBody>
      </p:sp>
      <p:pic>
        <p:nvPicPr>
          <p:cNvPr id="17701892" name="Picture 4"/>
          <p:cNvPicPr>
            <a:picLocks noChangeAspect="1" noChangeArrowheads="1"/>
          </p:cNvPicPr>
          <p:nvPr/>
        </p:nvPicPr>
        <p:blipFill>
          <a:blip r:embed="rId2" cstate="print"/>
          <a:srcRect/>
          <a:stretch>
            <a:fillRect/>
          </a:stretch>
        </p:blipFill>
        <p:spPr bwMode="auto">
          <a:xfrm>
            <a:off x="4175448" y="1196752"/>
            <a:ext cx="4968552" cy="4856806"/>
          </a:xfrm>
          <a:prstGeom prst="rect">
            <a:avLst/>
          </a:prstGeom>
          <a:noFill/>
          <a:ln w="9525">
            <a:noFill/>
            <a:miter lim="800000"/>
            <a:headEnd/>
            <a:tailEnd/>
          </a:ln>
          <a:effectLst/>
        </p:spPr>
      </p:pic>
      <p:sp>
        <p:nvSpPr>
          <p:cNvPr id="8" name="矩形 7"/>
          <p:cNvSpPr/>
          <p:nvPr/>
        </p:nvSpPr>
        <p:spPr>
          <a:xfrm>
            <a:off x="4499992" y="3573016"/>
            <a:ext cx="4248472" cy="432048"/>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pic>
        <p:nvPicPr>
          <p:cNvPr id="9" name="Picture 3" descr="AAJFDPU0"/>
          <p:cNvPicPr>
            <a:picLocks noChangeAspect="1" noChangeArrowheads="1"/>
          </p:cNvPicPr>
          <p:nvPr/>
        </p:nvPicPr>
        <p:blipFill>
          <a:blip r:embed="rId3" cstate="print"/>
          <a:srcRect/>
          <a:stretch>
            <a:fillRect/>
          </a:stretch>
        </p:blipFill>
        <p:spPr bwMode="auto">
          <a:xfrm>
            <a:off x="694490" y="3896097"/>
            <a:ext cx="3074217" cy="2536624"/>
          </a:xfrm>
          <a:prstGeom prst="rect">
            <a:avLst/>
          </a:prstGeom>
          <a:noFill/>
          <a:ln w="9525">
            <a:noFill/>
            <a:miter lim="800000"/>
            <a:headEnd/>
            <a:tailEnd/>
          </a:ln>
        </p:spPr>
      </p:pic>
      <p:sp>
        <p:nvSpPr>
          <p:cNvPr id="10" name="矩形 9"/>
          <p:cNvSpPr/>
          <p:nvPr/>
        </p:nvSpPr>
        <p:spPr>
          <a:xfrm>
            <a:off x="1763688" y="4149080"/>
            <a:ext cx="947026" cy="614657"/>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51365" name="Picture 5"/>
          <p:cNvPicPr>
            <a:picLocks noChangeAspect="1" noChangeArrowheads="1"/>
          </p:cNvPicPr>
          <p:nvPr/>
        </p:nvPicPr>
        <p:blipFill>
          <a:blip r:embed="rId2" cstate="print"/>
          <a:srcRect/>
          <a:stretch>
            <a:fillRect/>
          </a:stretch>
        </p:blipFill>
        <p:spPr bwMode="auto">
          <a:xfrm>
            <a:off x="0" y="1052736"/>
            <a:ext cx="7308304" cy="4637434"/>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dirty="0" smtClean="0"/>
              <a:t>Verilog</a:t>
            </a:r>
            <a:r>
              <a:rPr lang="zh-CN" altLang="en-US" dirty="0" smtClean="0"/>
              <a:t>语言的一些要点</a:t>
            </a:r>
            <a:endParaRPr lang="zh-CN" altLang="en-US" dirty="0"/>
          </a:p>
        </p:txBody>
      </p:sp>
      <p:sp>
        <p:nvSpPr>
          <p:cNvPr id="3" name="内容占位符 2"/>
          <p:cNvSpPr>
            <a:spLocks noGrp="1"/>
          </p:cNvSpPr>
          <p:nvPr>
            <p:ph idx="1"/>
          </p:nvPr>
        </p:nvSpPr>
        <p:spPr>
          <a:xfrm>
            <a:off x="179512" y="692696"/>
            <a:ext cx="8229600" cy="5328592"/>
          </a:xfrm>
        </p:spPr>
        <p:txBody>
          <a:bodyPr/>
          <a:lstStyle/>
          <a:p>
            <a:r>
              <a:rPr lang="zh-CN" altLang="en-US" dirty="0" smtClean="0"/>
              <a:t>层次</a:t>
            </a:r>
            <a:r>
              <a:rPr lang="en-US" altLang="zh-CN" dirty="0" smtClean="0"/>
              <a:t>/</a:t>
            </a:r>
            <a:r>
              <a:rPr lang="zh-CN" altLang="en-US" dirty="0" smtClean="0"/>
              <a:t>结构化和多种建模方式</a:t>
            </a:r>
            <a:endParaRPr lang="zh-CN" altLang="en-US" dirty="0"/>
          </a:p>
        </p:txBody>
      </p:sp>
      <p:pic>
        <p:nvPicPr>
          <p:cNvPr id="17551362" name="Picture 2"/>
          <p:cNvPicPr>
            <a:picLocks noChangeAspect="1" noChangeArrowheads="1"/>
          </p:cNvPicPr>
          <p:nvPr/>
        </p:nvPicPr>
        <p:blipFill>
          <a:blip r:embed="rId3" cstate="print"/>
          <a:srcRect/>
          <a:stretch>
            <a:fillRect/>
          </a:stretch>
        </p:blipFill>
        <p:spPr bwMode="auto">
          <a:xfrm>
            <a:off x="5796136" y="3573016"/>
            <a:ext cx="3059832" cy="1196028"/>
          </a:xfrm>
          <a:prstGeom prst="rect">
            <a:avLst/>
          </a:prstGeom>
          <a:noFill/>
          <a:ln w="9525">
            <a:noFill/>
            <a:miter lim="800000"/>
            <a:headEnd/>
            <a:tailEnd/>
          </a:ln>
          <a:effectLst/>
        </p:spPr>
      </p:pic>
      <p:pic>
        <p:nvPicPr>
          <p:cNvPr id="17551364" name="Picture 4"/>
          <p:cNvPicPr>
            <a:picLocks noChangeAspect="1" noChangeArrowheads="1"/>
          </p:cNvPicPr>
          <p:nvPr/>
        </p:nvPicPr>
        <p:blipFill>
          <a:blip r:embed="rId4" cstate="print"/>
          <a:srcRect/>
          <a:stretch>
            <a:fillRect/>
          </a:stretch>
        </p:blipFill>
        <p:spPr bwMode="auto">
          <a:xfrm>
            <a:off x="5259247" y="4869160"/>
            <a:ext cx="3884753" cy="174362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隐式状态机</a:t>
            </a:r>
            <a:endParaRPr lang="zh-CN" altLang="en-US" dirty="0"/>
          </a:p>
        </p:txBody>
      </p:sp>
      <p:sp>
        <p:nvSpPr>
          <p:cNvPr id="3" name="内容占位符 2"/>
          <p:cNvSpPr>
            <a:spLocks noGrp="1"/>
          </p:cNvSpPr>
          <p:nvPr>
            <p:ph idx="1"/>
          </p:nvPr>
        </p:nvSpPr>
        <p:spPr>
          <a:xfrm>
            <a:off x="457200" y="980728"/>
            <a:ext cx="3610744" cy="5328592"/>
          </a:xfrm>
        </p:spPr>
        <p:txBody>
          <a:bodyPr/>
          <a:lstStyle/>
          <a:p>
            <a:r>
              <a:rPr lang="zh-CN" altLang="en-US" sz="1800" dirty="0" smtClean="0"/>
              <a:t>使用隐式状态机设计的例子</a:t>
            </a:r>
            <a:endParaRPr lang="en-US" altLang="zh-CN" sz="1800" dirty="0" smtClean="0"/>
          </a:p>
          <a:p>
            <a:pPr lvl="1"/>
            <a:r>
              <a:rPr lang="zh-CN" altLang="en-US" sz="1600" dirty="0" smtClean="0"/>
              <a:t>具有等价的显式状态机</a:t>
            </a:r>
            <a:r>
              <a:rPr lang="en-US" altLang="zh-CN" sz="1600" dirty="0" smtClean="0"/>
              <a:t>/</a:t>
            </a:r>
            <a:r>
              <a:rPr lang="zh-CN" altLang="en-US" sz="1600" dirty="0" smtClean="0"/>
              <a:t>控制通路和数据通路设计</a:t>
            </a:r>
            <a:endParaRPr lang="en-US" altLang="zh-CN" sz="1600" dirty="0" smtClean="0"/>
          </a:p>
          <a:p>
            <a:pPr lvl="1"/>
            <a:r>
              <a:rPr lang="zh-CN" altLang="en-US" sz="1600" dirty="0" smtClean="0"/>
              <a:t>隐式状态机为数据通路提供控制，由综合工具根据语义推断</a:t>
            </a:r>
            <a:endParaRPr lang="en-US" altLang="zh-CN" sz="1600" dirty="0" smtClean="0"/>
          </a:p>
          <a:p>
            <a:pPr lvl="1"/>
            <a:r>
              <a:rPr lang="zh-CN" altLang="en-US" sz="1600" dirty="0" smtClean="0"/>
              <a:t>在状态机较为复杂的时候，使用隐式状态写法会引入深层次嵌套，撰写和设计困难</a:t>
            </a:r>
            <a:endParaRPr lang="en-US" altLang="zh-CN" sz="1600" dirty="0" smtClean="0"/>
          </a:p>
          <a:p>
            <a:pPr lvl="1"/>
            <a:r>
              <a:rPr lang="zh-CN" altLang="en-US" sz="1600" dirty="0" smtClean="0"/>
              <a:t>在状态机简单并功能固定时，这种写法具有较高的效率。</a:t>
            </a:r>
            <a:endParaRPr lang="en-US" altLang="zh-CN" sz="1600" dirty="0" smtClean="0"/>
          </a:p>
          <a:p>
            <a:pPr lvl="1"/>
            <a:r>
              <a:rPr lang="zh-CN" altLang="en-US" sz="1600" dirty="0" smtClean="0"/>
              <a:t>可能引起新的设计方法和范式</a:t>
            </a:r>
            <a:endParaRPr lang="en-US" altLang="zh-CN" sz="1600" dirty="0" smtClean="0"/>
          </a:p>
          <a:p>
            <a:pPr lvl="2"/>
            <a:r>
              <a:rPr lang="zh-CN" altLang="en-US" sz="1400" dirty="0" smtClean="0"/>
              <a:t>基于抽象层次更高，基于过程和过程通信的偏向软件的设计方法</a:t>
            </a:r>
            <a:endParaRPr lang="en-US" altLang="zh-CN" sz="1400" dirty="0" smtClean="0"/>
          </a:p>
          <a:p>
            <a:pPr lvl="2"/>
            <a:r>
              <a:rPr lang="zh-CN" altLang="en-US" sz="1400" dirty="0" smtClean="0"/>
              <a:t>目前尽量避免使用这种方法</a:t>
            </a:r>
            <a:endParaRPr lang="en-US" altLang="zh-CN" sz="1400" dirty="0" smtClean="0"/>
          </a:p>
          <a:p>
            <a:pPr lvl="1"/>
            <a:r>
              <a:rPr lang="zh-CN" altLang="en-US" sz="1600" dirty="0" smtClean="0"/>
              <a:t>综合结果推断和优化时，需要考虑一些高级综合的技巧</a:t>
            </a:r>
            <a:endParaRPr lang="en-US" altLang="zh-CN" sz="1600" dirty="0" smtClean="0"/>
          </a:p>
          <a:p>
            <a:pPr lvl="2"/>
            <a:r>
              <a:rPr lang="en-US" altLang="zh-CN" sz="1600" dirty="0" smtClean="0"/>
              <a:t>Resource Share</a:t>
            </a:r>
          </a:p>
        </p:txBody>
      </p:sp>
      <p:pic>
        <p:nvPicPr>
          <p:cNvPr id="4" name="Picture 2"/>
          <p:cNvPicPr>
            <a:picLocks noChangeAspect="1" noChangeArrowheads="1"/>
          </p:cNvPicPr>
          <p:nvPr/>
        </p:nvPicPr>
        <p:blipFill>
          <a:blip r:embed="rId2" cstate="print"/>
          <a:srcRect/>
          <a:stretch>
            <a:fillRect/>
          </a:stretch>
        </p:blipFill>
        <p:spPr bwMode="auto">
          <a:xfrm>
            <a:off x="4355976" y="1268760"/>
            <a:ext cx="4617263" cy="482453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XXX </a:t>
            </a:r>
            <a:r>
              <a:rPr lang="zh-CN" altLang="en-US" dirty="0" smtClean="0"/>
              <a:t>综合工具的综合结果</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17699842" name="Picture 2"/>
          <p:cNvPicPr>
            <a:picLocks noChangeAspect="1" noChangeArrowheads="1"/>
          </p:cNvPicPr>
          <p:nvPr/>
        </p:nvPicPr>
        <p:blipFill>
          <a:blip r:embed="rId2" cstate="print"/>
          <a:srcRect/>
          <a:stretch>
            <a:fillRect/>
          </a:stretch>
        </p:blipFill>
        <p:spPr bwMode="auto">
          <a:xfrm>
            <a:off x="611560" y="3284984"/>
            <a:ext cx="8037513" cy="3021013"/>
          </a:xfrm>
          <a:prstGeom prst="rect">
            <a:avLst/>
          </a:prstGeom>
          <a:noFill/>
          <a:ln w="9525">
            <a:noFill/>
            <a:miter lim="800000"/>
            <a:headEnd/>
            <a:tailEnd/>
          </a:ln>
        </p:spPr>
      </p:pic>
      <p:pic>
        <p:nvPicPr>
          <p:cNvPr id="17699843" name="Picture 3"/>
          <p:cNvPicPr>
            <a:picLocks noChangeAspect="1" noChangeArrowheads="1"/>
          </p:cNvPicPr>
          <p:nvPr/>
        </p:nvPicPr>
        <p:blipFill>
          <a:blip r:embed="rId3" cstate="print"/>
          <a:srcRect/>
          <a:stretch>
            <a:fillRect/>
          </a:stretch>
        </p:blipFill>
        <p:spPr bwMode="auto">
          <a:xfrm>
            <a:off x="323528" y="1124744"/>
            <a:ext cx="8617483" cy="2304256"/>
          </a:xfrm>
          <a:prstGeom prst="rect">
            <a:avLst/>
          </a:prstGeom>
          <a:noFill/>
          <a:ln w="9525">
            <a:noFill/>
            <a:miter lim="800000"/>
            <a:headEnd/>
            <a:tailEnd/>
          </a:ln>
        </p:spPr>
      </p:pic>
      <p:grpSp>
        <p:nvGrpSpPr>
          <p:cNvPr id="10" name="组合 9"/>
          <p:cNvGrpSpPr/>
          <p:nvPr/>
        </p:nvGrpSpPr>
        <p:grpSpPr>
          <a:xfrm>
            <a:off x="611560" y="980728"/>
            <a:ext cx="5472608" cy="1728192"/>
            <a:chOff x="611560" y="980728"/>
            <a:chExt cx="5472608" cy="1728192"/>
          </a:xfrm>
        </p:grpSpPr>
        <p:sp>
          <p:nvSpPr>
            <p:cNvPr id="6" name="矩形 5"/>
            <p:cNvSpPr/>
            <p:nvPr/>
          </p:nvSpPr>
          <p:spPr>
            <a:xfrm>
              <a:off x="611560" y="1484784"/>
              <a:ext cx="5472608" cy="1224136"/>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7" name="TextBox 6"/>
            <p:cNvSpPr txBox="1"/>
            <p:nvPr/>
          </p:nvSpPr>
          <p:spPr>
            <a:xfrm>
              <a:off x="2051720" y="980728"/>
              <a:ext cx="3312368" cy="369332"/>
            </a:xfrm>
            <a:prstGeom prst="rect">
              <a:avLst/>
            </a:prstGeom>
            <a:noFill/>
          </p:spPr>
          <p:txBody>
            <a:bodyPr wrap="square" rtlCol="0">
              <a:spAutoFit/>
            </a:bodyPr>
            <a:lstStyle/>
            <a:p>
              <a:r>
                <a:rPr lang="zh-CN" altLang="en-US" dirty="0" smtClean="0">
                  <a:solidFill>
                    <a:srgbClr val="FF0000"/>
                  </a:solidFill>
                </a:rPr>
                <a:t>隐形状态机</a:t>
              </a:r>
              <a:r>
                <a:rPr lang="en-US" altLang="zh-CN" dirty="0" smtClean="0">
                  <a:solidFill>
                    <a:srgbClr val="FF0000"/>
                  </a:solidFill>
                </a:rPr>
                <a:t>/</a:t>
              </a:r>
              <a:r>
                <a:rPr lang="zh-CN" altLang="en-US" dirty="0" smtClean="0">
                  <a:solidFill>
                    <a:srgbClr val="FF0000"/>
                  </a:solidFill>
                </a:rPr>
                <a:t>控制通路</a:t>
              </a:r>
              <a:endParaRPr lang="en-US" altLang="zh-CN" dirty="0" smtClean="0">
                <a:solidFill>
                  <a:srgbClr val="FF0000"/>
                </a:solidFill>
              </a:endParaRPr>
            </a:p>
          </p:txBody>
        </p:sp>
      </p:grpSp>
      <p:grpSp>
        <p:nvGrpSpPr>
          <p:cNvPr id="11" name="组合 10"/>
          <p:cNvGrpSpPr/>
          <p:nvPr/>
        </p:nvGrpSpPr>
        <p:grpSpPr>
          <a:xfrm>
            <a:off x="3923928" y="2924944"/>
            <a:ext cx="4680520" cy="3168352"/>
            <a:chOff x="3995936" y="2924944"/>
            <a:chExt cx="4680520" cy="3168352"/>
          </a:xfrm>
        </p:grpSpPr>
        <p:sp>
          <p:nvSpPr>
            <p:cNvPr id="8" name="矩形 7"/>
            <p:cNvSpPr/>
            <p:nvPr/>
          </p:nvSpPr>
          <p:spPr>
            <a:xfrm>
              <a:off x="3995936" y="3356992"/>
              <a:ext cx="4032448" cy="2736304"/>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9" name="TextBox 8"/>
            <p:cNvSpPr txBox="1"/>
            <p:nvPr/>
          </p:nvSpPr>
          <p:spPr>
            <a:xfrm>
              <a:off x="5364088" y="2924944"/>
              <a:ext cx="3312368" cy="369332"/>
            </a:xfrm>
            <a:prstGeom prst="rect">
              <a:avLst/>
            </a:prstGeom>
            <a:noFill/>
          </p:spPr>
          <p:txBody>
            <a:bodyPr wrap="square" rtlCol="0">
              <a:spAutoFit/>
            </a:bodyPr>
            <a:lstStyle/>
            <a:p>
              <a:r>
                <a:rPr lang="zh-CN" altLang="en-US" dirty="0" smtClean="0">
                  <a:solidFill>
                    <a:srgbClr val="FF0000"/>
                  </a:solidFill>
                </a:rPr>
                <a:t>数据通路</a:t>
              </a:r>
              <a:endParaRPr lang="en-US" altLang="zh-CN" dirty="0" smtClean="0">
                <a:solidFill>
                  <a:srgbClr val="FF0000"/>
                </a:solidFill>
              </a:endParaRPr>
            </a:p>
          </p:txBody>
        </p:sp>
      </p:grpSp>
      <p:sp>
        <p:nvSpPr>
          <p:cNvPr id="12" name="TextBox 11"/>
          <p:cNvSpPr txBox="1"/>
          <p:nvPr/>
        </p:nvSpPr>
        <p:spPr>
          <a:xfrm>
            <a:off x="6084168" y="3501008"/>
            <a:ext cx="3312368" cy="369332"/>
          </a:xfrm>
          <a:prstGeom prst="rect">
            <a:avLst/>
          </a:prstGeom>
          <a:noFill/>
        </p:spPr>
        <p:txBody>
          <a:bodyPr wrap="square" rtlCol="0">
            <a:spAutoFit/>
          </a:bodyPr>
          <a:lstStyle/>
          <a:p>
            <a:r>
              <a:rPr lang="en-US" altLang="zh-CN" dirty="0" smtClean="0">
                <a:solidFill>
                  <a:srgbClr val="FF0000"/>
                </a:solidFill>
              </a:rPr>
              <a:t>Resource Share</a:t>
            </a:r>
          </a:p>
        </p:txBody>
      </p:sp>
      <p:sp>
        <p:nvSpPr>
          <p:cNvPr id="13" name="下箭头 12"/>
          <p:cNvSpPr/>
          <p:nvPr/>
        </p:nvSpPr>
        <p:spPr>
          <a:xfrm rot="2812926">
            <a:off x="6028908" y="3577339"/>
            <a:ext cx="432048" cy="102240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下箭头 13"/>
          <p:cNvSpPr/>
          <p:nvPr/>
        </p:nvSpPr>
        <p:spPr>
          <a:xfrm rot="8648314">
            <a:off x="1901843" y="2252266"/>
            <a:ext cx="432048" cy="159479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下箭头 14"/>
          <p:cNvSpPr/>
          <p:nvPr/>
        </p:nvSpPr>
        <p:spPr>
          <a:xfrm rot="13569396">
            <a:off x="3324722" y="1963417"/>
            <a:ext cx="432048" cy="211671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TextBox 15"/>
          <p:cNvSpPr txBox="1"/>
          <p:nvPr/>
        </p:nvSpPr>
        <p:spPr>
          <a:xfrm>
            <a:off x="611560" y="3789040"/>
            <a:ext cx="3312368" cy="369332"/>
          </a:xfrm>
          <a:prstGeom prst="rect">
            <a:avLst/>
          </a:prstGeom>
          <a:noFill/>
        </p:spPr>
        <p:txBody>
          <a:bodyPr wrap="square" rtlCol="0">
            <a:spAutoFit/>
          </a:bodyPr>
          <a:lstStyle/>
          <a:p>
            <a:r>
              <a:rPr lang="zh-CN" altLang="en-US" dirty="0" smtClean="0">
                <a:solidFill>
                  <a:srgbClr val="FF0000"/>
                </a:solidFill>
              </a:rPr>
              <a:t>隐式控制状态变量及其状态机</a:t>
            </a:r>
            <a:endParaRPr lang="en-US" altLang="zh-CN" dirty="0" smtClean="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AJFDPY0"/>
          <p:cNvPicPr>
            <a:picLocks noChangeAspect="1" noChangeArrowheads="1"/>
          </p:cNvPicPr>
          <p:nvPr/>
        </p:nvPicPr>
        <p:blipFill>
          <a:blip r:embed="rId2" cstate="print"/>
          <a:srcRect/>
          <a:stretch>
            <a:fillRect/>
          </a:stretch>
        </p:blipFill>
        <p:spPr bwMode="auto">
          <a:xfrm>
            <a:off x="4427984" y="1916832"/>
            <a:ext cx="4536504" cy="4456723"/>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dirty="0" smtClean="0"/>
              <a:t>循环的综合</a:t>
            </a:r>
            <a:endParaRPr lang="zh-CN" altLang="en-US" dirty="0"/>
          </a:p>
        </p:txBody>
      </p:sp>
      <p:sp>
        <p:nvSpPr>
          <p:cNvPr id="3" name="内容占位符 2"/>
          <p:cNvSpPr>
            <a:spLocks noGrp="1"/>
          </p:cNvSpPr>
          <p:nvPr>
            <p:ph idx="1"/>
          </p:nvPr>
        </p:nvSpPr>
        <p:spPr>
          <a:xfrm>
            <a:off x="457200" y="980728"/>
            <a:ext cx="4690864" cy="5328592"/>
          </a:xfrm>
        </p:spPr>
        <p:txBody>
          <a:bodyPr/>
          <a:lstStyle/>
          <a:p>
            <a:r>
              <a:rPr lang="zh-CN" altLang="en-US" sz="2000" dirty="0" smtClean="0"/>
              <a:t>除特殊结构的循环外，循环一般不可综合。</a:t>
            </a:r>
            <a:endParaRPr lang="en-US" altLang="zh-CN" sz="2000" dirty="0" smtClean="0"/>
          </a:p>
          <a:p>
            <a:pPr lvl="1"/>
            <a:r>
              <a:rPr lang="zh-CN" altLang="en-US" sz="1800" dirty="0" smtClean="0"/>
              <a:t>无状态的静态循环可以综合</a:t>
            </a:r>
            <a:endParaRPr lang="en-US" altLang="zh-CN" sz="1800" dirty="0" smtClean="0"/>
          </a:p>
          <a:p>
            <a:pPr lvl="2"/>
            <a:r>
              <a:rPr lang="zh-CN" altLang="en-US" sz="1600" dirty="0" smtClean="0"/>
              <a:t>静态循环：循环或迭代次数固定且有限，与输入无关，可预先被推断</a:t>
            </a:r>
            <a:endParaRPr lang="en-US" altLang="zh-CN" sz="1600" dirty="0" smtClean="0"/>
          </a:p>
          <a:p>
            <a:pPr lvl="1"/>
            <a:r>
              <a:rPr lang="zh-CN" altLang="en-US" sz="1800" dirty="0" smtClean="0"/>
              <a:t>有定时控制的循环的循环有可能可以被综合</a:t>
            </a:r>
            <a:endParaRPr lang="en-US" altLang="zh-CN" sz="1800" dirty="0" smtClean="0"/>
          </a:p>
          <a:p>
            <a:pPr lvl="2"/>
            <a:r>
              <a:rPr lang="zh-CN" altLang="en-US" sz="1600" dirty="0" smtClean="0"/>
              <a:t>依赖于综合工具的能力，推导出控制通路设计（基于</a:t>
            </a:r>
            <a:r>
              <a:rPr lang="en-US" altLang="zh-CN" sz="1600" dirty="0" smtClean="0"/>
              <a:t>FSM</a:t>
            </a:r>
            <a:r>
              <a:rPr lang="zh-CN" altLang="en-US" sz="1600" dirty="0" smtClean="0"/>
              <a:t>或其他设计方法）</a:t>
            </a:r>
            <a:endParaRPr lang="en-US" altLang="zh-CN" sz="1600" dirty="0" smtClean="0"/>
          </a:p>
          <a:p>
            <a:pPr lvl="1"/>
            <a:r>
              <a:rPr lang="zh-CN" altLang="en-US" sz="1800" dirty="0" smtClean="0"/>
              <a:t>没有定时控制的非静态循环，不可以综合</a:t>
            </a:r>
            <a:endParaRPr lang="zh-CN" altLang="en-US" sz="1800" dirty="0"/>
          </a:p>
        </p:txBody>
      </p:sp>
      <p:sp>
        <p:nvSpPr>
          <p:cNvPr id="5" name="矩形 4"/>
          <p:cNvSpPr/>
          <p:nvPr/>
        </p:nvSpPr>
        <p:spPr>
          <a:xfrm>
            <a:off x="6156176" y="1844824"/>
            <a:ext cx="1728192" cy="1152128"/>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6" name="矩形 5"/>
          <p:cNvSpPr/>
          <p:nvPr/>
        </p:nvSpPr>
        <p:spPr>
          <a:xfrm>
            <a:off x="6228184" y="3068960"/>
            <a:ext cx="2736304" cy="1872208"/>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可综合的循环的例子</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4" name="Picture 2"/>
          <p:cNvPicPr>
            <a:picLocks noChangeAspect="1" noChangeArrowheads="1"/>
          </p:cNvPicPr>
          <p:nvPr/>
        </p:nvPicPr>
        <p:blipFill>
          <a:blip r:embed="rId2" cstate="print"/>
          <a:srcRect/>
          <a:stretch>
            <a:fillRect/>
          </a:stretch>
        </p:blipFill>
        <p:spPr bwMode="auto">
          <a:xfrm>
            <a:off x="827584" y="1772816"/>
            <a:ext cx="3910004" cy="3816424"/>
          </a:xfrm>
          <a:prstGeom prst="rect">
            <a:avLst/>
          </a:prstGeom>
          <a:noFill/>
          <a:ln w="9525">
            <a:noFill/>
            <a:miter lim="800000"/>
            <a:headEnd/>
            <a:tailEnd/>
          </a:ln>
          <a:effectLst/>
        </p:spPr>
      </p:pic>
      <p:pic>
        <p:nvPicPr>
          <p:cNvPr id="5" name="Picture 3"/>
          <p:cNvPicPr>
            <a:picLocks noChangeAspect="1" noChangeArrowheads="1"/>
          </p:cNvPicPr>
          <p:nvPr/>
        </p:nvPicPr>
        <p:blipFill>
          <a:blip r:embed="rId3" cstate="print"/>
          <a:srcRect/>
          <a:stretch>
            <a:fillRect/>
          </a:stretch>
        </p:blipFill>
        <p:spPr bwMode="auto">
          <a:xfrm>
            <a:off x="5796136" y="2780928"/>
            <a:ext cx="2512367" cy="170141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对于</a:t>
            </a:r>
            <a:r>
              <a:rPr lang="en-US" altLang="zh-CN" dirty="0" smtClean="0"/>
              <a:t>ROM/RAM/</a:t>
            </a:r>
            <a:r>
              <a:rPr lang="en-US" altLang="zh-CN" dirty="0" err="1" smtClean="0"/>
              <a:t>RegFile</a:t>
            </a:r>
            <a:r>
              <a:rPr lang="zh-CN" altLang="en-US" dirty="0" smtClean="0"/>
              <a:t>的处理</a:t>
            </a:r>
            <a:endParaRPr lang="zh-CN" altLang="en-US" dirty="0"/>
          </a:p>
        </p:txBody>
      </p:sp>
      <p:sp>
        <p:nvSpPr>
          <p:cNvPr id="3" name="内容占位符 2"/>
          <p:cNvSpPr>
            <a:spLocks noGrp="1"/>
          </p:cNvSpPr>
          <p:nvPr>
            <p:ph idx="1"/>
          </p:nvPr>
        </p:nvSpPr>
        <p:spPr/>
        <p:txBody>
          <a:bodyPr/>
          <a:lstStyle/>
          <a:p>
            <a:r>
              <a:rPr lang="en-US" altLang="zh-CN" sz="2000" dirty="0" smtClean="0"/>
              <a:t>VLSI</a:t>
            </a:r>
            <a:r>
              <a:rPr lang="zh-CN" altLang="en-US" sz="2000" dirty="0" smtClean="0"/>
              <a:t>中阵列结构（</a:t>
            </a:r>
            <a:r>
              <a:rPr lang="en-US" altLang="zh-CN" sz="2000" dirty="0" smtClean="0"/>
              <a:t>ROM/RAM/</a:t>
            </a:r>
            <a:r>
              <a:rPr lang="en-US" altLang="zh-CN" sz="2000" dirty="0" err="1" smtClean="0"/>
              <a:t>RegisterFile</a:t>
            </a:r>
            <a:r>
              <a:rPr lang="zh-CN" altLang="en-US" sz="2000" dirty="0" smtClean="0"/>
              <a:t>）的建模方式不同可能影响电路的性能和代码的可移植性</a:t>
            </a:r>
            <a:endParaRPr lang="en-US" altLang="zh-CN" sz="2000" dirty="0" smtClean="0"/>
          </a:p>
          <a:p>
            <a:pPr lvl="1"/>
            <a:r>
              <a:rPr lang="zh-CN" altLang="en-US" sz="1800" dirty="0" smtClean="0"/>
              <a:t>行为模型建模简单，但可能导致实现开销较大</a:t>
            </a:r>
            <a:endParaRPr lang="en-US" altLang="zh-CN" sz="1800" dirty="0" smtClean="0"/>
          </a:p>
          <a:p>
            <a:pPr lvl="2"/>
            <a:r>
              <a:rPr lang="zh-CN" altLang="en-US" sz="1600" dirty="0" smtClean="0"/>
              <a:t>一些综合工具可自动使用</a:t>
            </a:r>
            <a:r>
              <a:rPr lang="en-US" altLang="zh-CN" sz="1600" dirty="0" smtClean="0"/>
              <a:t>RAM</a:t>
            </a:r>
            <a:r>
              <a:rPr lang="zh-CN" altLang="en-US" sz="1600" dirty="0" smtClean="0"/>
              <a:t>阵列等资源</a:t>
            </a:r>
            <a:endParaRPr lang="en-US" altLang="zh-CN" sz="1600" dirty="0" smtClean="0"/>
          </a:p>
          <a:p>
            <a:pPr lvl="1"/>
            <a:r>
              <a:rPr lang="zh-CN" altLang="en-US" sz="1800" dirty="0" smtClean="0"/>
              <a:t>直接例化会导致移植困难</a:t>
            </a:r>
            <a:endParaRPr lang="zh-CN" altLang="en-US" sz="1800" dirty="0"/>
          </a:p>
        </p:txBody>
      </p:sp>
      <p:pic>
        <p:nvPicPr>
          <p:cNvPr id="17702915" name="Picture 3"/>
          <p:cNvPicPr>
            <a:picLocks noChangeAspect="1" noChangeArrowheads="1"/>
          </p:cNvPicPr>
          <p:nvPr/>
        </p:nvPicPr>
        <p:blipFill>
          <a:blip r:embed="rId2" cstate="print"/>
          <a:srcRect/>
          <a:stretch>
            <a:fillRect/>
          </a:stretch>
        </p:blipFill>
        <p:spPr bwMode="auto">
          <a:xfrm>
            <a:off x="755576" y="2708920"/>
            <a:ext cx="7596336" cy="374957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不适宜进行</a:t>
            </a:r>
            <a:r>
              <a:rPr lang="en-US" altLang="zh-CN" dirty="0" smtClean="0"/>
              <a:t>RTL</a:t>
            </a:r>
            <a:r>
              <a:rPr lang="zh-CN" altLang="en-US" dirty="0" smtClean="0"/>
              <a:t>级逻辑综合的电路</a:t>
            </a:r>
            <a:endParaRPr lang="zh-CN" altLang="en-US" dirty="0"/>
          </a:p>
        </p:txBody>
      </p:sp>
      <p:sp>
        <p:nvSpPr>
          <p:cNvPr id="3" name="内容占位符 2"/>
          <p:cNvSpPr>
            <a:spLocks noGrp="1"/>
          </p:cNvSpPr>
          <p:nvPr>
            <p:ph idx="1"/>
          </p:nvPr>
        </p:nvSpPr>
        <p:spPr>
          <a:xfrm>
            <a:off x="467544" y="836712"/>
            <a:ext cx="8229600" cy="5328592"/>
          </a:xfrm>
        </p:spPr>
        <p:txBody>
          <a:bodyPr/>
          <a:lstStyle/>
          <a:p>
            <a:r>
              <a:rPr lang="zh-CN" altLang="en-US" sz="2000" dirty="0" smtClean="0"/>
              <a:t>由于设计方法学和工具等因素，数字电路中不是所有的模块都适合在</a:t>
            </a:r>
            <a:r>
              <a:rPr lang="en-US" altLang="zh-CN" sz="2000" dirty="0" smtClean="0"/>
              <a:t>RTL</a:t>
            </a:r>
            <a:r>
              <a:rPr lang="zh-CN" altLang="en-US" sz="2000" dirty="0" smtClean="0"/>
              <a:t>级设计，并通过综合来完成的。</a:t>
            </a:r>
            <a:endParaRPr lang="en-US" altLang="zh-CN" sz="2000" dirty="0" smtClean="0"/>
          </a:p>
          <a:p>
            <a:pPr lvl="1"/>
            <a:r>
              <a:rPr lang="zh-CN" altLang="en-US" sz="1800" dirty="0" smtClean="0"/>
              <a:t>理想化或不关心这些模块基本不影响电路的主要功能的电路</a:t>
            </a:r>
            <a:endParaRPr lang="en-US" altLang="zh-CN" sz="1800" dirty="0" smtClean="0"/>
          </a:p>
          <a:p>
            <a:pPr lvl="2"/>
            <a:r>
              <a:rPr lang="en-US" altLang="zh-CN" sz="1600" dirty="0" smtClean="0"/>
              <a:t>Clock/Scan Path</a:t>
            </a:r>
            <a:r>
              <a:rPr lang="zh-CN" altLang="en-US" sz="1600" dirty="0" smtClean="0"/>
              <a:t>等</a:t>
            </a:r>
            <a:endParaRPr lang="en-US" altLang="zh-CN" sz="1600" dirty="0" smtClean="0"/>
          </a:p>
          <a:p>
            <a:pPr lvl="2"/>
            <a:r>
              <a:rPr lang="zh-CN" altLang="en-US" sz="1600" dirty="0" smtClean="0"/>
              <a:t>通过后端流程或附加工具来处理</a:t>
            </a:r>
            <a:endParaRPr lang="en-US" altLang="zh-CN" sz="1600" dirty="0" smtClean="0"/>
          </a:p>
          <a:p>
            <a:pPr lvl="2"/>
            <a:r>
              <a:rPr lang="zh-CN" altLang="en-US" sz="1600" dirty="0" smtClean="0"/>
              <a:t>当存在更高级的</a:t>
            </a:r>
            <a:r>
              <a:rPr lang="en-US" altLang="zh-CN" sz="1600" dirty="0" smtClean="0"/>
              <a:t>DFT/LP</a:t>
            </a:r>
            <a:r>
              <a:rPr lang="zh-CN" altLang="en-US" sz="1600" dirty="0" smtClean="0"/>
              <a:t>的需求设计时，需要在电路和系统级别设计时统筹考虑</a:t>
            </a:r>
            <a:endParaRPr lang="en-US" altLang="zh-CN" sz="1600" dirty="0" smtClean="0"/>
          </a:p>
          <a:p>
            <a:pPr lvl="1"/>
            <a:r>
              <a:rPr lang="zh-CN" altLang="en-US" sz="1800" dirty="0" smtClean="0"/>
              <a:t>处理不好或不方便处理的电路</a:t>
            </a:r>
            <a:endParaRPr lang="en-US" altLang="zh-CN" sz="1800" dirty="0" smtClean="0"/>
          </a:p>
          <a:p>
            <a:pPr lvl="2"/>
            <a:r>
              <a:rPr lang="zh-CN" altLang="en-US" sz="1600" dirty="0" smtClean="0"/>
              <a:t>跨时钟域</a:t>
            </a:r>
            <a:r>
              <a:rPr lang="en-US" altLang="zh-CN" sz="1600" dirty="0" smtClean="0"/>
              <a:t>/</a:t>
            </a:r>
            <a:r>
              <a:rPr lang="zh-CN" altLang="en-US" sz="1600" dirty="0" smtClean="0"/>
              <a:t>门控时钟等</a:t>
            </a:r>
            <a:endParaRPr lang="en-US" altLang="zh-CN" sz="1600" dirty="0" smtClean="0"/>
          </a:p>
          <a:p>
            <a:pPr lvl="2"/>
            <a:r>
              <a:rPr lang="zh-CN" altLang="en-US" sz="1600" dirty="0" smtClean="0"/>
              <a:t>通过手动设计</a:t>
            </a:r>
            <a:r>
              <a:rPr lang="en-US" altLang="zh-CN" sz="1600" dirty="0" smtClean="0"/>
              <a:t>/</a:t>
            </a:r>
            <a:r>
              <a:rPr lang="zh-CN" altLang="en-US" sz="1600" dirty="0" smtClean="0"/>
              <a:t>例化等方式处理</a:t>
            </a:r>
            <a:endParaRPr lang="en-US" altLang="zh-CN" sz="1600" dirty="0" smtClean="0"/>
          </a:p>
          <a:p>
            <a:pPr lvl="1"/>
            <a:endParaRPr lang="zh-CN" altLang="en-US" sz="1800" dirty="0"/>
          </a:p>
        </p:txBody>
      </p:sp>
      <p:pic>
        <p:nvPicPr>
          <p:cNvPr id="17703938" name="Picture 2"/>
          <p:cNvPicPr>
            <a:picLocks noChangeAspect="1" noChangeArrowheads="1"/>
          </p:cNvPicPr>
          <p:nvPr/>
        </p:nvPicPr>
        <p:blipFill>
          <a:blip r:embed="rId2" cstate="print"/>
          <a:srcRect/>
          <a:stretch>
            <a:fillRect/>
          </a:stretch>
        </p:blipFill>
        <p:spPr bwMode="auto">
          <a:xfrm>
            <a:off x="467544" y="4077072"/>
            <a:ext cx="8162925" cy="2047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49314" name="Picture 2"/>
          <p:cNvPicPr>
            <a:picLocks noChangeAspect="1" noChangeArrowheads="1"/>
          </p:cNvPicPr>
          <p:nvPr/>
        </p:nvPicPr>
        <p:blipFill>
          <a:blip r:embed="rId2" cstate="print"/>
          <a:srcRect/>
          <a:stretch>
            <a:fillRect/>
          </a:stretch>
        </p:blipFill>
        <p:spPr bwMode="auto">
          <a:xfrm>
            <a:off x="3059832" y="3140968"/>
            <a:ext cx="6336704" cy="3370880"/>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dirty="0" smtClean="0"/>
              <a:t>RTL</a:t>
            </a:r>
            <a:r>
              <a:rPr lang="zh-CN" altLang="en-US" dirty="0" smtClean="0"/>
              <a:t>代码主要规范</a:t>
            </a:r>
            <a:endParaRPr lang="zh-CN" altLang="en-US" dirty="0"/>
          </a:p>
        </p:txBody>
      </p:sp>
      <p:sp>
        <p:nvSpPr>
          <p:cNvPr id="3" name="内容占位符 2"/>
          <p:cNvSpPr>
            <a:spLocks noGrp="1"/>
          </p:cNvSpPr>
          <p:nvPr>
            <p:ph idx="1"/>
          </p:nvPr>
        </p:nvSpPr>
        <p:spPr>
          <a:xfrm>
            <a:off x="539552" y="620688"/>
            <a:ext cx="7859216" cy="5328592"/>
          </a:xfrm>
        </p:spPr>
        <p:txBody>
          <a:bodyPr/>
          <a:lstStyle/>
          <a:p>
            <a:r>
              <a:rPr lang="en-US" altLang="zh-CN" sz="1800" dirty="0" smtClean="0"/>
              <a:t>Verilog RTL</a:t>
            </a:r>
            <a:r>
              <a:rPr lang="zh-CN" altLang="en-US" sz="1800" dirty="0" smtClean="0"/>
              <a:t>级描述</a:t>
            </a:r>
            <a:r>
              <a:rPr lang="zh-CN" altLang="en-US" sz="1800" dirty="0" smtClean="0"/>
              <a:t>的主要</a:t>
            </a:r>
            <a:r>
              <a:rPr lang="zh-CN" altLang="en-US" sz="1800" dirty="0" smtClean="0"/>
              <a:t>技巧</a:t>
            </a:r>
            <a:endParaRPr lang="en-US" altLang="zh-CN" sz="1800" dirty="0" smtClean="0"/>
          </a:p>
          <a:p>
            <a:pPr lvl="1"/>
            <a:r>
              <a:rPr lang="zh-CN" altLang="en-US" sz="1600" dirty="0" smtClean="0"/>
              <a:t>把握语句的执行语义，抓住时间，调度模型、并行等关键因素</a:t>
            </a:r>
            <a:endParaRPr lang="en-US" altLang="zh-CN" sz="1400" dirty="0" smtClean="0"/>
          </a:p>
          <a:p>
            <a:pPr lvl="1"/>
            <a:r>
              <a:rPr lang="zh-CN" altLang="en-US" sz="1600" dirty="0" smtClean="0"/>
              <a:t>要有好的模块划分，规模不要太大</a:t>
            </a:r>
            <a:endParaRPr lang="en-US" altLang="zh-CN" sz="1600" dirty="0" smtClean="0"/>
          </a:p>
          <a:p>
            <a:pPr lvl="1"/>
            <a:r>
              <a:rPr lang="zh-CN" altLang="en-US" sz="1600" dirty="0" smtClean="0"/>
              <a:t>显式标识电路中所有的记忆状态，定义为单独的变量，并用寄存器实现。</a:t>
            </a:r>
            <a:endParaRPr lang="en-US" altLang="zh-CN" sz="1600" dirty="0" smtClean="0"/>
          </a:p>
          <a:p>
            <a:pPr lvl="1"/>
            <a:r>
              <a:rPr lang="zh-CN" altLang="en-US" sz="1600" dirty="0" smtClean="0"/>
              <a:t>对寄存器单独使用带记忆状态的</a:t>
            </a:r>
            <a:r>
              <a:rPr lang="en-US" altLang="zh-CN" sz="1600" dirty="0" smtClean="0"/>
              <a:t>Always </a:t>
            </a:r>
            <a:r>
              <a:rPr lang="zh-CN" altLang="en-US" sz="1600" dirty="0" smtClean="0"/>
              <a:t>过程（语句块）进行实现，只描述单周期的行为，区分</a:t>
            </a:r>
            <a:r>
              <a:rPr lang="en-US" altLang="zh-CN" sz="1600" dirty="0" smtClean="0"/>
              <a:t>Next</a:t>
            </a:r>
            <a:r>
              <a:rPr lang="zh-CN" altLang="en-US" sz="1600" dirty="0" smtClean="0"/>
              <a:t>状态和当前状态，显式的进行建模。不能用隐式状态声明和更新。</a:t>
            </a:r>
            <a:endParaRPr lang="en-US" altLang="zh-CN" sz="1600" dirty="0" smtClean="0"/>
          </a:p>
          <a:p>
            <a:pPr lvl="1"/>
            <a:r>
              <a:rPr lang="zh-CN" altLang="en-US" sz="1600" dirty="0" smtClean="0"/>
              <a:t>对组合逻辑，进行合适的划分和简化后，用连续赋值</a:t>
            </a:r>
            <a:r>
              <a:rPr lang="en-US" altLang="zh-CN" sz="1600" dirty="0" smtClean="0"/>
              <a:t>Assign</a:t>
            </a:r>
            <a:r>
              <a:rPr lang="zh-CN" altLang="en-US" sz="1600" dirty="0" smtClean="0"/>
              <a:t>和无记忆状态的</a:t>
            </a:r>
            <a:r>
              <a:rPr lang="en-US" altLang="zh-CN" sz="1600" dirty="0" smtClean="0"/>
              <a:t>Always</a:t>
            </a:r>
            <a:r>
              <a:rPr lang="zh-CN" altLang="en-US" sz="1600" dirty="0" smtClean="0"/>
              <a:t>块实现</a:t>
            </a:r>
            <a:endParaRPr lang="en-US" altLang="zh-CN" sz="1600" dirty="0" smtClean="0"/>
          </a:p>
          <a:p>
            <a:pPr lvl="1"/>
            <a:r>
              <a:rPr lang="zh-CN" altLang="en-US" sz="1600" dirty="0" smtClean="0"/>
              <a:t>对宏模块</a:t>
            </a:r>
            <a:r>
              <a:rPr lang="en-US" altLang="zh-CN" sz="1600" dirty="0" smtClean="0"/>
              <a:t>/IP/</a:t>
            </a:r>
            <a:r>
              <a:rPr lang="zh-CN" altLang="en-US" sz="1600" dirty="0" smtClean="0"/>
              <a:t>特殊单元</a:t>
            </a:r>
            <a:r>
              <a:rPr lang="en-US" altLang="zh-CN" sz="1600" dirty="0" smtClean="0"/>
              <a:t>/Memory</a:t>
            </a:r>
            <a:r>
              <a:rPr lang="zh-CN" altLang="en-US" sz="1600" dirty="0" smtClean="0"/>
              <a:t>尽量使用例化的方法。</a:t>
            </a:r>
            <a:endParaRPr lang="en-US" altLang="zh-CN" sz="1600" dirty="0" smtClean="0"/>
          </a:p>
          <a:p>
            <a:pPr lvl="1"/>
            <a:r>
              <a:rPr lang="zh-CN" altLang="en-US" sz="1600" dirty="0" smtClean="0"/>
              <a:t>对于综合工具能自动生成的宏模块，要有所预期和控制</a:t>
            </a:r>
            <a:endParaRPr lang="en-US" altLang="zh-CN" sz="1600" dirty="0" smtClean="0"/>
          </a:p>
          <a:p>
            <a:pPr lvl="2"/>
            <a:r>
              <a:rPr lang="en-US" altLang="zh-CN" sz="1400" dirty="0" err="1" smtClean="0"/>
              <a:t>DesignWare</a:t>
            </a:r>
            <a:endParaRPr lang="en-US" altLang="zh-CN" sz="1400" dirty="0" smtClean="0"/>
          </a:p>
          <a:p>
            <a:pPr lvl="2"/>
            <a:r>
              <a:rPr lang="zh-CN" altLang="en-US" sz="1400" dirty="0" smtClean="0"/>
              <a:t>使用综合向导</a:t>
            </a:r>
            <a:endParaRPr lang="en-US" altLang="zh-CN" sz="1400" dirty="0" smtClean="0"/>
          </a:p>
          <a:p>
            <a:pPr lvl="1"/>
            <a:endParaRPr lang="zh-CN" altLang="en-US" sz="16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Verilog</a:t>
            </a:r>
            <a:r>
              <a:rPr lang="zh-CN" altLang="en-US" dirty="0" smtClean="0"/>
              <a:t>语言的执行语义</a:t>
            </a:r>
            <a:endParaRPr lang="zh-CN" altLang="en-US" dirty="0"/>
          </a:p>
        </p:txBody>
      </p:sp>
      <p:sp>
        <p:nvSpPr>
          <p:cNvPr id="3" name="内容占位符 2"/>
          <p:cNvSpPr>
            <a:spLocks noGrp="1"/>
          </p:cNvSpPr>
          <p:nvPr>
            <p:ph idx="1"/>
          </p:nvPr>
        </p:nvSpPr>
        <p:spPr/>
        <p:txBody>
          <a:bodyPr/>
          <a:lstStyle/>
          <a:p>
            <a:r>
              <a:rPr lang="en-US" altLang="zh-CN" sz="2000" dirty="0" smtClean="0"/>
              <a:t>Verilog</a:t>
            </a:r>
            <a:r>
              <a:rPr lang="zh-CN" altLang="en-US" sz="2000" dirty="0" smtClean="0"/>
              <a:t>的模拟时间、并行执行和调度模型</a:t>
            </a:r>
            <a:endParaRPr lang="en-US" altLang="zh-CN" sz="2000" dirty="0" smtClean="0"/>
          </a:p>
          <a:p>
            <a:pPr lvl="1"/>
            <a:r>
              <a:rPr lang="en-US" altLang="zh-CN" sz="1600" dirty="0" smtClean="0"/>
              <a:t>A SystemVerilog description consists of connected threads of execution or processes. Processes are objects that can be evaluated, that can have state, and that can respond to changes on their inputs to produce outputs. Processes are concurrently scheduled elements</a:t>
            </a:r>
            <a:r>
              <a:rPr lang="zh-CN" altLang="en-US" sz="1600" dirty="0" smtClean="0"/>
              <a:t>。</a:t>
            </a:r>
            <a:endParaRPr lang="en-US" altLang="zh-CN" sz="1600" dirty="0" smtClean="0"/>
          </a:p>
          <a:p>
            <a:pPr lvl="1"/>
            <a:r>
              <a:rPr lang="en-US" altLang="zh-CN" sz="1600" dirty="0" smtClean="0"/>
              <a:t>Every change in state of a net or variable in the system description being simulated is considered an </a:t>
            </a:r>
            <a:r>
              <a:rPr lang="en-US" altLang="zh-CN" sz="1600" i="1" dirty="0" smtClean="0"/>
              <a:t>update event.</a:t>
            </a:r>
          </a:p>
          <a:p>
            <a:pPr lvl="1"/>
            <a:r>
              <a:rPr lang="en-US" altLang="zh-CN" sz="1600" dirty="0" smtClean="0"/>
              <a:t>Processes are sensitive to update events. When an update event is executed, all the processes that are sensitive to that event are considered for evaluation in an arbitrary order. The evaluation of a process is also an event, known as an </a:t>
            </a:r>
            <a:r>
              <a:rPr lang="en-US" altLang="zh-CN" sz="1600" i="1" dirty="0" smtClean="0"/>
              <a:t>evaluation event.</a:t>
            </a:r>
          </a:p>
          <a:p>
            <a:pPr lvl="1"/>
            <a:r>
              <a:rPr lang="zh-CN" altLang="en-US" sz="1600" dirty="0" smtClean="0"/>
              <a:t>各并行过程在不同的“时间</a:t>
            </a:r>
            <a:r>
              <a:rPr lang="en-US" altLang="zh-CN" sz="1600" dirty="0" smtClean="0"/>
              <a:t>”</a:t>
            </a:r>
            <a:r>
              <a:rPr lang="zh-CN" altLang="en-US" sz="1600" dirty="0" smtClean="0"/>
              <a:t>上，基于“事件”的方法被调度和执行</a:t>
            </a:r>
            <a:endParaRPr lang="en-US" altLang="zh-CN" sz="1600" dirty="0" smtClean="0"/>
          </a:p>
          <a:p>
            <a:r>
              <a:rPr lang="zh-CN" altLang="en-US" sz="2000" dirty="0" smtClean="0"/>
              <a:t>在了解这些基本元素的基础上，进而了解</a:t>
            </a:r>
            <a:r>
              <a:rPr lang="en-US" altLang="zh-CN" sz="2000" dirty="0" smtClean="0"/>
              <a:t>HDL</a:t>
            </a:r>
            <a:r>
              <a:rPr lang="zh-CN" altLang="en-US" sz="2000" dirty="0" smtClean="0"/>
              <a:t>语句的执行语义是使用</a:t>
            </a:r>
            <a:r>
              <a:rPr lang="en-US" altLang="zh-CN" sz="2000" dirty="0" smtClean="0"/>
              <a:t>HDL</a:t>
            </a:r>
            <a:r>
              <a:rPr lang="zh-CN" altLang="en-US" sz="2000" dirty="0" smtClean="0"/>
              <a:t>设计</a:t>
            </a:r>
            <a:r>
              <a:rPr lang="en-US" altLang="zh-CN" sz="2000" dirty="0" smtClean="0"/>
              <a:t>/</a:t>
            </a:r>
            <a:r>
              <a:rPr lang="zh-CN" altLang="en-US" sz="2000" dirty="0" smtClean="0"/>
              <a:t>验证</a:t>
            </a:r>
            <a:r>
              <a:rPr lang="en-US" altLang="zh-CN" sz="2000" dirty="0" smtClean="0"/>
              <a:t>VLSI</a:t>
            </a:r>
            <a:r>
              <a:rPr lang="zh-CN" altLang="en-US" sz="2000" dirty="0" smtClean="0"/>
              <a:t>的必要步骤</a:t>
            </a:r>
            <a:endParaRPr lang="en-US" altLang="zh-CN" sz="2000" dirty="0" smtClean="0"/>
          </a:p>
          <a:p>
            <a:endParaRPr lang="en-US" altLang="zh-CN" dirty="0" smtClean="0"/>
          </a:p>
          <a:p>
            <a:endParaRPr lang="en-US" altLang="zh-CN" dirty="0" smtClean="0"/>
          </a:p>
          <a:p>
            <a:pPr lvl="1"/>
            <a:endParaRPr lang="en-US" altLang="zh-CN" sz="1600" dirty="0" smtClean="0"/>
          </a:p>
          <a:p>
            <a:pPr lvl="2"/>
            <a:endParaRPr lang="en-US" altLang="zh-CN" sz="1400" i="1" dirty="0" smtClean="0"/>
          </a:p>
        </p:txBody>
      </p:sp>
      <p:sp>
        <p:nvSpPr>
          <p:cNvPr id="4" name="TextBox 3"/>
          <p:cNvSpPr txBox="1"/>
          <p:nvPr/>
        </p:nvSpPr>
        <p:spPr>
          <a:xfrm>
            <a:off x="5903640" y="548680"/>
            <a:ext cx="3240360" cy="830997"/>
          </a:xfrm>
          <a:prstGeom prst="rect">
            <a:avLst/>
          </a:prstGeom>
          <a:noFill/>
        </p:spPr>
        <p:txBody>
          <a:bodyPr wrap="square" rtlCol="0">
            <a:spAutoFit/>
          </a:bodyPr>
          <a:lstStyle/>
          <a:p>
            <a:r>
              <a:rPr lang="zh-CN" altLang="en-US" sz="1600" dirty="0" smtClean="0">
                <a:solidFill>
                  <a:srgbClr val="FF0000"/>
                </a:solidFill>
              </a:rPr>
              <a:t>显式的考虑并行以及多层次“时间</a:t>
            </a:r>
            <a:r>
              <a:rPr lang="en-US" altLang="zh-CN" sz="1600" dirty="0" smtClean="0">
                <a:solidFill>
                  <a:srgbClr val="FF0000"/>
                </a:solidFill>
              </a:rPr>
              <a:t>/</a:t>
            </a:r>
            <a:r>
              <a:rPr lang="zh-CN" altLang="en-US" sz="1600" dirty="0" smtClean="0">
                <a:solidFill>
                  <a:srgbClr val="FF0000"/>
                </a:solidFill>
              </a:rPr>
              <a:t>事件”表示是使用</a:t>
            </a:r>
            <a:r>
              <a:rPr lang="en-US" altLang="zh-CN" sz="1600" dirty="0" smtClean="0">
                <a:solidFill>
                  <a:srgbClr val="FF0000"/>
                </a:solidFill>
              </a:rPr>
              <a:t>HDL</a:t>
            </a:r>
            <a:r>
              <a:rPr lang="zh-CN" altLang="en-US" sz="1600" dirty="0" smtClean="0">
                <a:solidFill>
                  <a:srgbClr val="FF0000"/>
                </a:solidFill>
              </a:rPr>
              <a:t>语言的重要特点</a:t>
            </a:r>
            <a:endParaRPr lang="en-US" altLang="zh-CN" sz="1600" dirty="0" smtClean="0">
              <a:solidFill>
                <a:srgbClr val="FF0000"/>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HDL</a:t>
            </a:r>
            <a:r>
              <a:rPr lang="zh-CN" altLang="en-US" dirty="0" smtClean="0"/>
              <a:t>的执行语义重要性</a:t>
            </a:r>
            <a:endParaRPr lang="zh-CN" altLang="en-US" dirty="0"/>
          </a:p>
        </p:txBody>
      </p:sp>
      <p:sp>
        <p:nvSpPr>
          <p:cNvPr id="3" name="内容占位符 2"/>
          <p:cNvSpPr>
            <a:spLocks noGrp="1"/>
          </p:cNvSpPr>
          <p:nvPr>
            <p:ph idx="1"/>
          </p:nvPr>
        </p:nvSpPr>
        <p:spPr>
          <a:xfrm>
            <a:off x="457200" y="980728"/>
            <a:ext cx="4042792" cy="5328592"/>
          </a:xfrm>
        </p:spPr>
        <p:txBody>
          <a:bodyPr/>
          <a:lstStyle/>
          <a:p>
            <a:r>
              <a:rPr lang="zh-CN" altLang="en-US" dirty="0" smtClean="0"/>
              <a:t>理解</a:t>
            </a:r>
            <a:r>
              <a:rPr lang="en-US" altLang="zh-CN" dirty="0" smtClean="0"/>
              <a:t>Verilog</a:t>
            </a:r>
            <a:r>
              <a:rPr lang="zh-CN" altLang="en-US" dirty="0" smtClean="0"/>
              <a:t>的执行语义和是写好设计和验证工作中的</a:t>
            </a:r>
            <a:r>
              <a:rPr lang="en-US" altLang="zh-CN" dirty="0" smtClean="0"/>
              <a:t>HDL</a:t>
            </a:r>
            <a:r>
              <a:rPr lang="zh-CN" altLang="en-US" dirty="0" smtClean="0"/>
              <a:t>代码的关键</a:t>
            </a:r>
            <a:endParaRPr lang="en-US" altLang="zh-CN" dirty="0" smtClean="0"/>
          </a:p>
          <a:p>
            <a:pPr lvl="1"/>
            <a:r>
              <a:rPr lang="zh-CN" altLang="en-US" dirty="0" smtClean="0"/>
              <a:t>理解</a:t>
            </a:r>
            <a:r>
              <a:rPr lang="en-US" altLang="zh-CN" dirty="0" smtClean="0"/>
              <a:t>HDL</a:t>
            </a:r>
            <a:r>
              <a:rPr lang="zh-CN" altLang="en-US" dirty="0" smtClean="0"/>
              <a:t>的仿真时间，事件，调度的概念是理解执行语义的关键</a:t>
            </a:r>
            <a:endParaRPr lang="en-US" altLang="zh-CN" dirty="0" smtClean="0"/>
          </a:p>
          <a:p>
            <a:pPr lvl="1"/>
            <a:r>
              <a:rPr lang="zh-CN" altLang="en-US" dirty="0" smtClean="0"/>
              <a:t>理解细微不同代码在语义上的区别，预期</a:t>
            </a:r>
            <a:r>
              <a:rPr lang="en-US" altLang="zh-CN" dirty="0" smtClean="0"/>
              <a:t>HDL</a:t>
            </a:r>
            <a:r>
              <a:rPr lang="zh-CN" altLang="en-US" dirty="0" smtClean="0"/>
              <a:t>代码的功能。调试</a:t>
            </a:r>
            <a:r>
              <a:rPr lang="en-US" altLang="zh-CN" dirty="0" smtClean="0"/>
              <a:t>HDL</a:t>
            </a:r>
            <a:r>
              <a:rPr lang="zh-CN" altLang="en-US" dirty="0" smtClean="0"/>
              <a:t>代码。</a:t>
            </a:r>
            <a:endParaRPr lang="en-US" altLang="zh-CN" dirty="0" smtClean="0"/>
          </a:p>
          <a:p>
            <a:pPr lvl="1"/>
            <a:r>
              <a:rPr lang="zh-CN" altLang="en-US" dirty="0" smtClean="0"/>
              <a:t>正确写出预期的可综合</a:t>
            </a:r>
            <a:r>
              <a:rPr lang="en-US" altLang="zh-CN" dirty="0" smtClean="0"/>
              <a:t>HDL</a:t>
            </a:r>
            <a:r>
              <a:rPr lang="zh-CN" altLang="en-US" dirty="0" smtClean="0"/>
              <a:t>代码，不需要背诵各种可综合</a:t>
            </a:r>
            <a:r>
              <a:rPr lang="en-US" altLang="zh-CN" dirty="0" smtClean="0"/>
              <a:t>C</a:t>
            </a:r>
            <a:r>
              <a:rPr lang="zh-CN" altLang="en-US" dirty="0" smtClean="0"/>
              <a:t>代码的模板</a:t>
            </a:r>
            <a:endParaRPr lang="en-US" altLang="zh-CN" dirty="0" smtClean="0"/>
          </a:p>
          <a:p>
            <a:pPr lvl="1"/>
            <a:r>
              <a:rPr lang="zh-CN" altLang="en-US" dirty="0" smtClean="0"/>
              <a:t>正确写出验证高效的验证平台代码。</a:t>
            </a:r>
            <a:endParaRPr lang="en-US" altLang="zh-CN" dirty="0" smtClean="0"/>
          </a:p>
          <a:p>
            <a:pPr lvl="2"/>
            <a:r>
              <a:rPr lang="zh-CN" altLang="en-US" dirty="0" smtClean="0"/>
              <a:t>使用“时间”更高级的表示，减少验证执行开销</a:t>
            </a:r>
            <a:endParaRPr lang="zh-CN" altLang="en-US" dirty="0"/>
          </a:p>
        </p:txBody>
      </p:sp>
      <p:pic>
        <p:nvPicPr>
          <p:cNvPr id="17924098" name="Picture 2"/>
          <p:cNvPicPr>
            <a:picLocks noChangeAspect="1" noChangeArrowheads="1"/>
          </p:cNvPicPr>
          <p:nvPr/>
        </p:nvPicPr>
        <p:blipFill>
          <a:blip r:embed="rId2" cstate="print"/>
          <a:srcRect/>
          <a:stretch>
            <a:fillRect/>
          </a:stretch>
        </p:blipFill>
        <p:spPr bwMode="auto">
          <a:xfrm>
            <a:off x="4595712" y="2852936"/>
            <a:ext cx="4548288" cy="2989511"/>
          </a:xfrm>
          <a:prstGeom prst="rect">
            <a:avLst/>
          </a:prstGeom>
          <a:noFill/>
          <a:ln w="9525">
            <a:noFill/>
            <a:miter lim="800000"/>
            <a:headEnd/>
            <a:tailEnd/>
          </a:ln>
        </p:spPr>
      </p:pic>
      <p:pic>
        <p:nvPicPr>
          <p:cNvPr id="7" name="Picture 3"/>
          <p:cNvPicPr>
            <a:picLocks noChangeAspect="1" noChangeArrowheads="1"/>
          </p:cNvPicPr>
          <p:nvPr/>
        </p:nvPicPr>
        <p:blipFill>
          <a:blip r:embed="rId3" cstate="print"/>
          <a:srcRect/>
          <a:stretch>
            <a:fillRect/>
          </a:stretch>
        </p:blipFill>
        <p:spPr bwMode="auto">
          <a:xfrm>
            <a:off x="4572000" y="1124744"/>
            <a:ext cx="4104456" cy="1655142"/>
          </a:xfrm>
          <a:prstGeom prst="rect">
            <a:avLst/>
          </a:prstGeom>
          <a:noFill/>
          <a:ln w="9525">
            <a:noFill/>
            <a:miter lim="800000"/>
            <a:headEnd/>
            <a:tailEnd/>
          </a:ln>
        </p:spPr>
      </p:pic>
      <p:sp>
        <p:nvSpPr>
          <p:cNvPr id="8" name="矩形 7"/>
          <p:cNvSpPr/>
          <p:nvPr/>
        </p:nvSpPr>
        <p:spPr>
          <a:xfrm>
            <a:off x="7164288" y="1340768"/>
            <a:ext cx="1008112" cy="1584176"/>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HDL</a:t>
            </a:r>
            <a:r>
              <a:rPr lang="zh-CN" altLang="en-US" dirty="0" smtClean="0"/>
              <a:t>的执行语义重要性</a:t>
            </a:r>
            <a:endParaRPr lang="zh-CN" altLang="en-US" dirty="0"/>
          </a:p>
        </p:txBody>
      </p:sp>
      <p:sp>
        <p:nvSpPr>
          <p:cNvPr id="3" name="内容占位符 2"/>
          <p:cNvSpPr>
            <a:spLocks noGrp="1"/>
          </p:cNvSpPr>
          <p:nvPr>
            <p:ph idx="1"/>
          </p:nvPr>
        </p:nvSpPr>
        <p:spPr>
          <a:xfrm>
            <a:off x="457200" y="980728"/>
            <a:ext cx="4042792" cy="5328592"/>
          </a:xfrm>
        </p:spPr>
        <p:txBody>
          <a:bodyPr/>
          <a:lstStyle/>
          <a:p>
            <a:r>
              <a:rPr lang="zh-CN" altLang="en-US" sz="2000" dirty="0" smtClean="0"/>
              <a:t>理解</a:t>
            </a:r>
            <a:r>
              <a:rPr lang="en-US" altLang="zh-CN" sz="2000" dirty="0" smtClean="0"/>
              <a:t>Verilog</a:t>
            </a:r>
            <a:r>
              <a:rPr lang="zh-CN" altLang="en-US" sz="2000" dirty="0" smtClean="0"/>
              <a:t>的执行语义和是写好设计和验证工作中的</a:t>
            </a:r>
            <a:r>
              <a:rPr lang="en-US" altLang="zh-CN" sz="2000" dirty="0" smtClean="0"/>
              <a:t>HDL</a:t>
            </a:r>
            <a:r>
              <a:rPr lang="zh-CN" altLang="en-US" sz="2000" dirty="0" smtClean="0"/>
              <a:t>代码的关键</a:t>
            </a:r>
            <a:endParaRPr lang="en-US" altLang="zh-CN" sz="2000" dirty="0" smtClean="0"/>
          </a:p>
          <a:p>
            <a:pPr lvl="1"/>
            <a:r>
              <a:rPr lang="zh-CN" altLang="en-US" sz="1800" dirty="0" smtClean="0"/>
              <a:t>不了解执行语义，写不好</a:t>
            </a:r>
            <a:r>
              <a:rPr lang="en-US" altLang="zh-CN" sz="1800" dirty="0" smtClean="0"/>
              <a:t>HDL</a:t>
            </a:r>
            <a:r>
              <a:rPr lang="zh-CN" altLang="en-US" sz="1800" dirty="0" smtClean="0"/>
              <a:t>设计</a:t>
            </a:r>
            <a:r>
              <a:rPr lang="en-US" altLang="zh-CN" sz="1800" dirty="0" smtClean="0"/>
              <a:t>/</a:t>
            </a:r>
            <a:r>
              <a:rPr lang="zh-CN" altLang="en-US" sz="1800" dirty="0" smtClean="0"/>
              <a:t>验证，了解执行语义，却可以出推断执行</a:t>
            </a:r>
            <a:r>
              <a:rPr lang="en-US" altLang="zh-CN" sz="1800" dirty="0" smtClean="0"/>
              <a:t>/</a:t>
            </a:r>
            <a:r>
              <a:rPr lang="zh-CN" altLang="en-US" sz="1800" dirty="0" smtClean="0"/>
              <a:t>综合结果</a:t>
            </a:r>
            <a:endParaRPr lang="en-US" altLang="zh-CN" sz="1800" dirty="0" smtClean="0"/>
          </a:p>
          <a:p>
            <a:pPr lvl="1"/>
            <a:r>
              <a:rPr lang="zh-CN" altLang="en-US" sz="1800" dirty="0" smtClean="0"/>
              <a:t>可综合</a:t>
            </a:r>
            <a:r>
              <a:rPr lang="en-US" altLang="zh-CN" sz="1800" dirty="0" smtClean="0"/>
              <a:t>RTL</a:t>
            </a:r>
            <a:r>
              <a:rPr lang="zh-CN" altLang="en-US" sz="1800" dirty="0" smtClean="0"/>
              <a:t>代码风格和方法只是目前工具条件约束下的他人机械经验，简单照搬而不理解来源和意义，无助于掌握</a:t>
            </a:r>
            <a:r>
              <a:rPr lang="en-US" altLang="zh-CN" sz="1800" dirty="0" smtClean="0"/>
              <a:t>HDL</a:t>
            </a:r>
            <a:r>
              <a:rPr lang="zh-CN" altLang="en-US" sz="1800" dirty="0" smtClean="0"/>
              <a:t>语言</a:t>
            </a:r>
            <a:endParaRPr lang="en-US" altLang="zh-CN" sz="1800" dirty="0" smtClean="0"/>
          </a:p>
          <a:p>
            <a:pPr lvl="1"/>
            <a:r>
              <a:rPr lang="zh-CN" altLang="en-US" sz="1800" dirty="0" smtClean="0"/>
              <a:t>综合工具不断发展，</a:t>
            </a:r>
            <a:r>
              <a:rPr lang="en-US" altLang="zh-CN" sz="1800" dirty="0" smtClean="0"/>
              <a:t>HDL</a:t>
            </a:r>
            <a:r>
              <a:rPr lang="zh-CN" altLang="en-US" sz="1800" dirty="0" smtClean="0"/>
              <a:t>建模方式和可综合子集不断变化，会带来更高效的设计方法和代码风格</a:t>
            </a:r>
            <a:endParaRPr lang="en-US" altLang="zh-CN" sz="1800" dirty="0" smtClean="0"/>
          </a:p>
          <a:p>
            <a:pPr lvl="1"/>
            <a:r>
              <a:rPr lang="zh-CN" altLang="en-US" sz="1800" dirty="0" smtClean="0"/>
              <a:t>验证的主要工作抽象层次已高于可综合</a:t>
            </a:r>
            <a:r>
              <a:rPr lang="en-US" altLang="zh-CN" sz="1800" dirty="0" smtClean="0"/>
              <a:t>HDL</a:t>
            </a:r>
            <a:r>
              <a:rPr lang="zh-CN" altLang="en-US" sz="1800" dirty="0" smtClean="0"/>
              <a:t>设计，写可综合代码的思维模式和代码风格不利于写好高效率的验证代码</a:t>
            </a:r>
            <a:endParaRPr lang="en-US" altLang="zh-CN" sz="1800" dirty="0" smtClean="0"/>
          </a:p>
          <a:p>
            <a:pPr lvl="1"/>
            <a:r>
              <a:rPr lang="zh-CN" altLang="en-US" sz="1800" dirty="0" smtClean="0"/>
              <a:t>实在不会，还可以背规则</a:t>
            </a:r>
            <a:endParaRPr lang="en-US" altLang="zh-CN" sz="1800" dirty="0" smtClean="0"/>
          </a:p>
          <a:p>
            <a:pPr lvl="1"/>
            <a:endParaRPr lang="zh-CN" altLang="en-US" sz="1800" dirty="0"/>
          </a:p>
        </p:txBody>
      </p:sp>
      <p:pic>
        <p:nvPicPr>
          <p:cNvPr id="4" name="Picture 2"/>
          <p:cNvPicPr>
            <a:picLocks noChangeAspect="1" noChangeArrowheads="1"/>
          </p:cNvPicPr>
          <p:nvPr/>
        </p:nvPicPr>
        <p:blipFill>
          <a:blip r:embed="rId2" cstate="print"/>
          <a:srcRect/>
          <a:stretch>
            <a:fillRect/>
          </a:stretch>
        </p:blipFill>
        <p:spPr bwMode="auto">
          <a:xfrm>
            <a:off x="4788024" y="1412776"/>
            <a:ext cx="4129041" cy="4896544"/>
          </a:xfrm>
          <a:prstGeom prst="rect">
            <a:avLst/>
          </a:prstGeom>
          <a:noFill/>
          <a:ln w="9525">
            <a:noFill/>
            <a:miter lim="800000"/>
            <a:headEnd/>
            <a:tailEnd/>
          </a:ln>
        </p:spPr>
      </p:pic>
      <p:sp>
        <p:nvSpPr>
          <p:cNvPr id="6" name="TextBox 5"/>
          <p:cNvSpPr txBox="1"/>
          <p:nvPr/>
        </p:nvSpPr>
        <p:spPr>
          <a:xfrm>
            <a:off x="4644008" y="692696"/>
            <a:ext cx="4320480" cy="584775"/>
          </a:xfrm>
          <a:prstGeom prst="rect">
            <a:avLst/>
          </a:prstGeom>
          <a:noFill/>
        </p:spPr>
        <p:txBody>
          <a:bodyPr wrap="square" rtlCol="0">
            <a:spAutoFit/>
          </a:bodyPr>
          <a:lstStyle/>
          <a:p>
            <a:r>
              <a:rPr lang="zh-CN" altLang="en-US" sz="1600" dirty="0" smtClean="0">
                <a:solidFill>
                  <a:srgbClr val="FF0000"/>
                </a:solidFill>
              </a:rPr>
              <a:t>关于</a:t>
            </a:r>
            <a:r>
              <a:rPr lang="en-US" altLang="zh-CN" sz="1600" dirty="0" smtClean="0">
                <a:solidFill>
                  <a:srgbClr val="FF0000"/>
                </a:solidFill>
              </a:rPr>
              <a:t>HDL</a:t>
            </a:r>
            <a:r>
              <a:rPr lang="zh-CN" altLang="en-US" sz="1600" dirty="0" smtClean="0">
                <a:solidFill>
                  <a:srgbClr val="FF0000"/>
                </a:solidFill>
              </a:rPr>
              <a:t>最核心的手册是语言标准手册。</a:t>
            </a:r>
            <a:endParaRPr lang="en-US" altLang="zh-CN" sz="1600" dirty="0" smtClean="0">
              <a:solidFill>
                <a:srgbClr val="FF0000"/>
              </a:solidFill>
            </a:endParaRPr>
          </a:p>
          <a:p>
            <a:r>
              <a:rPr lang="zh-CN" altLang="en-US" sz="1600" dirty="0" smtClean="0">
                <a:solidFill>
                  <a:srgbClr val="FF0000"/>
                </a:solidFill>
              </a:rPr>
              <a:t>各种教材参考书不可能覆盖所有的语言细节</a:t>
            </a:r>
            <a:endParaRPr lang="en-US" altLang="zh-CN" sz="1600" dirty="0" smtClean="0">
              <a:solidFill>
                <a:srgbClr val="FF0000"/>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a:stretch>
            <a:fillRect/>
          </a:stretch>
        </p:blipFill>
        <p:spPr bwMode="auto">
          <a:xfrm>
            <a:off x="6516216" y="2276872"/>
            <a:ext cx="2952328" cy="1780769"/>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dirty="0" smtClean="0"/>
              <a:t>模拟时间、事件、调度器</a:t>
            </a:r>
            <a:endParaRPr lang="zh-CN" altLang="en-US" dirty="0"/>
          </a:p>
        </p:txBody>
      </p:sp>
      <p:sp>
        <p:nvSpPr>
          <p:cNvPr id="3" name="内容占位符 2"/>
          <p:cNvSpPr>
            <a:spLocks noGrp="1"/>
          </p:cNvSpPr>
          <p:nvPr>
            <p:ph idx="1"/>
          </p:nvPr>
        </p:nvSpPr>
        <p:spPr>
          <a:xfrm>
            <a:off x="457200" y="980728"/>
            <a:ext cx="6563072" cy="5328592"/>
          </a:xfrm>
        </p:spPr>
        <p:txBody>
          <a:bodyPr/>
          <a:lstStyle/>
          <a:p>
            <a:r>
              <a:rPr lang="en-US" altLang="zh-CN" dirty="0" smtClean="0"/>
              <a:t>Verilog</a:t>
            </a:r>
            <a:r>
              <a:rPr lang="zh-CN" altLang="en-US" dirty="0" smtClean="0"/>
              <a:t>模型的模拟时间、事件：</a:t>
            </a:r>
            <a:endParaRPr lang="en-US" altLang="zh-CN" dirty="0" smtClean="0"/>
          </a:p>
          <a:p>
            <a:pPr lvl="1"/>
            <a:r>
              <a:rPr lang="zh-CN" altLang="en-US" dirty="0" smtClean="0"/>
              <a:t>模拟时间：是</a:t>
            </a:r>
            <a:r>
              <a:rPr lang="en-US" altLang="zh-CN" dirty="0" smtClean="0"/>
              <a:t>Verilog</a:t>
            </a:r>
            <a:r>
              <a:rPr lang="zh-CN" altLang="en-US" dirty="0" smtClean="0"/>
              <a:t>中对硬件的物理时间建模，在</a:t>
            </a:r>
            <a:r>
              <a:rPr lang="en-US" altLang="zh-CN" dirty="0" smtClean="0"/>
              <a:t>Verilog</a:t>
            </a:r>
            <a:r>
              <a:rPr lang="zh-CN" altLang="en-US" dirty="0" smtClean="0"/>
              <a:t>中被分割成时间</a:t>
            </a:r>
            <a:r>
              <a:rPr lang="en-US" altLang="zh-CN" dirty="0" smtClean="0"/>
              <a:t>Slot</a:t>
            </a:r>
            <a:r>
              <a:rPr lang="zh-CN" altLang="en-US" dirty="0" smtClean="0"/>
              <a:t>，在每个</a:t>
            </a:r>
            <a:r>
              <a:rPr lang="en-US" altLang="zh-CN" dirty="0" smtClean="0"/>
              <a:t>Slot</a:t>
            </a:r>
            <a:r>
              <a:rPr lang="zh-CN" altLang="en-US" dirty="0" smtClean="0"/>
              <a:t>中，可以有多个</a:t>
            </a:r>
            <a:r>
              <a:rPr lang="en-US" altLang="zh-CN" dirty="0" smtClean="0"/>
              <a:t>Event</a:t>
            </a:r>
            <a:r>
              <a:rPr lang="zh-CN" altLang="en-US" dirty="0" smtClean="0"/>
              <a:t>存在，</a:t>
            </a:r>
            <a:r>
              <a:rPr lang="en-US" altLang="zh-CN" dirty="0" err="1" smtClean="0"/>
              <a:t>TimeSlot</a:t>
            </a:r>
            <a:r>
              <a:rPr lang="zh-CN" altLang="en-US" dirty="0" smtClean="0"/>
              <a:t>根据先后排序，</a:t>
            </a:r>
            <a:r>
              <a:rPr lang="en-US" altLang="zh-CN" dirty="0" err="1" smtClean="0"/>
              <a:t>TimeSlot</a:t>
            </a:r>
            <a:r>
              <a:rPr lang="zh-CN" altLang="en-US" dirty="0" smtClean="0"/>
              <a:t>进一步被分割成多个</a:t>
            </a:r>
            <a:r>
              <a:rPr lang="en-US" altLang="zh-CN" dirty="0" smtClean="0"/>
              <a:t>Region</a:t>
            </a:r>
            <a:r>
              <a:rPr lang="zh-CN" altLang="en-US" dirty="0" smtClean="0"/>
              <a:t>。</a:t>
            </a:r>
            <a:endParaRPr lang="en-US" altLang="zh-CN" dirty="0" smtClean="0"/>
          </a:p>
          <a:p>
            <a:pPr lvl="1"/>
            <a:r>
              <a:rPr lang="zh-CN" altLang="en-US" dirty="0" smtClean="0"/>
              <a:t>事件</a:t>
            </a:r>
            <a:r>
              <a:rPr lang="en-US" altLang="zh-CN" dirty="0" smtClean="0"/>
              <a:t>Event</a:t>
            </a:r>
            <a:r>
              <a:rPr lang="zh-CN" altLang="en-US" dirty="0" smtClean="0"/>
              <a:t>：</a:t>
            </a:r>
            <a:r>
              <a:rPr lang="en-US" altLang="zh-CN" dirty="0" smtClean="0"/>
              <a:t>Verilog</a:t>
            </a:r>
            <a:r>
              <a:rPr lang="zh-CN" altLang="en-US" dirty="0" smtClean="0"/>
              <a:t>模型中各种变量的值发生变化，就会发生更新（</a:t>
            </a:r>
            <a:r>
              <a:rPr lang="en-US" altLang="zh-CN" dirty="0" smtClean="0"/>
              <a:t>Update</a:t>
            </a:r>
            <a:r>
              <a:rPr lang="zh-CN" altLang="en-US" dirty="0" smtClean="0"/>
              <a:t>）</a:t>
            </a:r>
            <a:r>
              <a:rPr lang="en-US" altLang="zh-CN" dirty="0" smtClean="0"/>
              <a:t> Event</a:t>
            </a:r>
            <a:r>
              <a:rPr lang="zh-CN" altLang="en-US" dirty="0" smtClean="0"/>
              <a:t>。</a:t>
            </a:r>
            <a:endParaRPr lang="en-US" altLang="zh-CN" dirty="0" smtClean="0"/>
          </a:p>
          <a:p>
            <a:pPr lvl="1"/>
            <a:r>
              <a:rPr lang="en-US" altLang="zh-CN" dirty="0" smtClean="0"/>
              <a:t>Event</a:t>
            </a:r>
            <a:r>
              <a:rPr lang="zh-CN" altLang="en-US" dirty="0" smtClean="0"/>
              <a:t>会被事件调度器进行调度，在安排执行的</a:t>
            </a:r>
            <a:r>
              <a:rPr lang="en-US" altLang="zh-CN" dirty="0" err="1" smtClean="0"/>
              <a:t>TimeSlot</a:t>
            </a:r>
            <a:r>
              <a:rPr lang="zh-CN" altLang="en-US" dirty="0" smtClean="0"/>
              <a:t>和求值区域（</a:t>
            </a:r>
            <a:r>
              <a:rPr lang="en-US" altLang="zh-CN" dirty="0" smtClean="0"/>
              <a:t>Region</a:t>
            </a:r>
            <a:r>
              <a:rPr lang="zh-CN" altLang="en-US" dirty="0" smtClean="0"/>
              <a:t>）上，进行触发和执行敏感的</a:t>
            </a:r>
            <a:r>
              <a:rPr lang="en-US" altLang="zh-CN" dirty="0" smtClean="0"/>
              <a:t>Process</a:t>
            </a:r>
            <a:r>
              <a:rPr lang="zh-CN" altLang="en-US" dirty="0" smtClean="0"/>
              <a:t>。</a:t>
            </a:r>
            <a:endParaRPr lang="en-US" altLang="zh-CN" dirty="0" smtClean="0"/>
          </a:p>
          <a:p>
            <a:pPr lvl="1"/>
            <a:r>
              <a:rPr lang="zh-CN" altLang="en-US" dirty="0" smtClean="0"/>
              <a:t>进程及</a:t>
            </a:r>
            <a:r>
              <a:rPr lang="en-US" altLang="zh-CN" dirty="0" smtClean="0"/>
              <a:t>Event</a:t>
            </a:r>
            <a:r>
              <a:rPr lang="zh-CN" altLang="en-US" dirty="0" smtClean="0"/>
              <a:t>敏感：各个</a:t>
            </a:r>
            <a:r>
              <a:rPr lang="en-US" altLang="zh-CN" dirty="0" smtClean="0"/>
              <a:t>Process</a:t>
            </a:r>
            <a:r>
              <a:rPr lang="zh-CN" altLang="en-US" dirty="0" smtClean="0"/>
              <a:t>敏感于更新</a:t>
            </a:r>
            <a:r>
              <a:rPr lang="en-US" altLang="zh-CN" dirty="0" smtClean="0"/>
              <a:t>Event</a:t>
            </a:r>
            <a:r>
              <a:rPr lang="zh-CN" altLang="en-US" dirty="0" smtClean="0"/>
              <a:t>，当</a:t>
            </a:r>
            <a:r>
              <a:rPr lang="en-US" altLang="zh-CN" dirty="0" smtClean="0"/>
              <a:t>Update Event</a:t>
            </a:r>
            <a:r>
              <a:rPr lang="zh-CN" altLang="en-US" dirty="0" smtClean="0"/>
              <a:t>触发时，</a:t>
            </a:r>
            <a:r>
              <a:rPr lang="en-US" altLang="zh-CN" dirty="0" smtClean="0"/>
              <a:t>Process</a:t>
            </a:r>
            <a:r>
              <a:rPr lang="zh-CN" altLang="en-US" dirty="0" smtClean="0"/>
              <a:t>会执行（</a:t>
            </a:r>
            <a:r>
              <a:rPr lang="en-US" altLang="zh-CN" dirty="0" err="1" smtClean="0"/>
              <a:t>Eval</a:t>
            </a:r>
            <a:r>
              <a:rPr lang="zh-CN" altLang="en-US" dirty="0" smtClean="0"/>
              <a:t>）</a:t>
            </a:r>
            <a:r>
              <a:rPr lang="en-US" altLang="zh-CN" dirty="0" smtClean="0"/>
              <a:t> </a:t>
            </a:r>
            <a:r>
              <a:rPr lang="zh-CN" altLang="en-US" dirty="0" smtClean="0"/>
              <a:t>，产生变量的新值，其更新事件被调度到新的特定时刻。</a:t>
            </a:r>
            <a:endParaRPr lang="en-US" altLang="zh-CN" dirty="0" smtClean="0"/>
          </a:p>
          <a:p>
            <a:pPr lvl="1"/>
            <a:r>
              <a:rPr lang="zh-CN" altLang="en-US" dirty="0" smtClean="0"/>
              <a:t>事件调度器：在事件调度器将事件按被调度的</a:t>
            </a:r>
            <a:r>
              <a:rPr lang="en-US" altLang="zh-CN" dirty="0" err="1" smtClean="0"/>
              <a:t>TimeSlot</a:t>
            </a:r>
            <a:r>
              <a:rPr lang="zh-CN" altLang="en-US" dirty="0" smtClean="0"/>
              <a:t>和</a:t>
            </a:r>
            <a:r>
              <a:rPr lang="en-US" altLang="zh-CN" dirty="0" smtClean="0"/>
              <a:t>Region</a:t>
            </a:r>
            <a:r>
              <a:rPr lang="zh-CN" altLang="en-US" dirty="0" smtClean="0"/>
              <a:t>的先后的排队，在队列最前的事件被调度器调度执行。</a:t>
            </a:r>
            <a:endParaRPr lang="zh-CN" alt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HITHVP_Class">
  <a:themeElements>
    <a:clrScheme name="Sandia Brand">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103160"/>
      </a:accent5>
      <a:accent6>
        <a:srgbClr val="730E00"/>
      </a:accent6>
      <a:hlink>
        <a:srgbClr val="37A6D2"/>
      </a:hlink>
      <a:folHlink>
        <a:srgbClr val="B71A2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class</Template>
  <TotalTime>79044</TotalTime>
  <Words>5193</Words>
  <Application>Microsoft Office PowerPoint</Application>
  <PresentationFormat>全屏显示(4:3)</PresentationFormat>
  <Paragraphs>473</Paragraphs>
  <Slides>56</Slides>
  <Notes>0</Notes>
  <HiddenSlides>0</HiddenSlides>
  <MMClips>0</MMClips>
  <ScaleCrop>false</ScaleCrop>
  <HeadingPairs>
    <vt:vector size="4" baseType="variant">
      <vt:variant>
        <vt:lpstr>主题</vt:lpstr>
      </vt:variant>
      <vt:variant>
        <vt:i4>1</vt:i4>
      </vt:variant>
      <vt:variant>
        <vt:lpstr>幻灯片标题</vt:lpstr>
      </vt:variant>
      <vt:variant>
        <vt:i4>56</vt:i4>
      </vt:variant>
    </vt:vector>
  </HeadingPairs>
  <TitlesOfParts>
    <vt:vector size="57" baseType="lpstr">
      <vt:lpstr>HITHVP_Class</vt:lpstr>
      <vt:lpstr>使用Verilog设计数字电路</vt:lpstr>
      <vt:lpstr>HDL语言的特点</vt:lpstr>
      <vt:lpstr>HDL语言</vt:lpstr>
      <vt:lpstr>HDL语言</vt:lpstr>
      <vt:lpstr>Verilog语言的一些要点</vt:lpstr>
      <vt:lpstr>Verilog语言的执行语义</vt:lpstr>
      <vt:lpstr>HDL的执行语义重要性</vt:lpstr>
      <vt:lpstr>HDL的执行语义重要性</vt:lpstr>
      <vt:lpstr>模拟时间、事件、调度器</vt:lpstr>
      <vt:lpstr>Verilog-2001 的事件调度</vt:lpstr>
      <vt:lpstr>Systemverilog的事件调度器</vt:lpstr>
      <vt:lpstr>阻塞赋值和非阻塞赋值</vt:lpstr>
      <vt:lpstr>Always块</vt:lpstr>
      <vt:lpstr>使用Verilog进行设计的基本流程</vt:lpstr>
      <vt:lpstr>高级综合和逻辑综合</vt:lpstr>
      <vt:lpstr>高级/行为综合</vt:lpstr>
      <vt:lpstr>高级综合</vt:lpstr>
      <vt:lpstr>高级综合的主要步骤</vt:lpstr>
      <vt:lpstr>高级综合的简单步骤</vt:lpstr>
      <vt:lpstr>资源分配</vt:lpstr>
      <vt:lpstr>调度</vt:lpstr>
      <vt:lpstr>数据密集和控制密集的特点</vt:lpstr>
      <vt:lpstr>调度举例ASAP/ALAP</vt:lpstr>
      <vt:lpstr>资源共享（Resource Sharing)</vt:lpstr>
      <vt:lpstr>其他的一些优化技术</vt:lpstr>
      <vt:lpstr>高级综合优化总结</vt:lpstr>
      <vt:lpstr>逻辑综合</vt:lpstr>
      <vt:lpstr>逻辑优化的基本方法</vt:lpstr>
      <vt:lpstr>组合逻辑优化</vt:lpstr>
      <vt:lpstr>以DAG的形式表示逻辑优化方法</vt:lpstr>
      <vt:lpstr>逻辑优化</vt:lpstr>
      <vt:lpstr>工艺相关的优化：工艺映射</vt:lpstr>
      <vt:lpstr>逻辑优化</vt:lpstr>
      <vt:lpstr>使用Verilog进行RTL设计</vt:lpstr>
      <vt:lpstr>使用Verilog设计VLSI</vt:lpstr>
      <vt:lpstr>RTL级代码主要规范</vt:lpstr>
      <vt:lpstr>Verilog可综合子集</vt:lpstr>
      <vt:lpstr>无状态的Always块</vt:lpstr>
      <vt:lpstr>有状态的Always块</vt:lpstr>
      <vt:lpstr>组合逻辑的综合</vt:lpstr>
      <vt:lpstr>无状态的Always块</vt:lpstr>
      <vt:lpstr>多路选择器的综合</vt:lpstr>
      <vt:lpstr>时序逻辑的综合</vt:lpstr>
      <vt:lpstr>寄存器的综合</vt:lpstr>
      <vt:lpstr>显式状态变量和隐式状态变量</vt:lpstr>
      <vt:lpstr>幻灯片 46</vt:lpstr>
      <vt:lpstr>FSM的设计和综合</vt:lpstr>
      <vt:lpstr>FSM的设计举例和代码风格</vt:lpstr>
      <vt:lpstr>隐式状态机</vt:lpstr>
      <vt:lpstr>隐式状态机</vt:lpstr>
      <vt:lpstr>XXX 综合工具的综合结果</vt:lpstr>
      <vt:lpstr>循环的综合</vt:lpstr>
      <vt:lpstr>可综合的循环的例子</vt:lpstr>
      <vt:lpstr>对于ROM/RAM/RegFile的处理</vt:lpstr>
      <vt:lpstr>不适宜进行RTL级逻辑综合的电路</vt:lpstr>
      <vt:lpstr>RTL代码主要规范</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Functional Verification</dc:title>
  <dc:creator>byang</dc:creator>
  <cp:lastModifiedBy>byang</cp:lastModifiedBy>
  <cp:revision>2016</cp:revision>
  <dcterms:created xsi:type="dcterms:W3CDTF">2015-04-21T05:54:10Z</dcterms:created>
  <dcterms:modified xsi:type="dcterms:W3CDTF">2020-04-07T10:15:00Z</dcterms:modified>
</cp:coreProperties>
</file>